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121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cykMBrGCt4uoOYUnuiFzOWhgg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5791200"/>
            <a:ext cx="5486400" cy="54864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685800" y="5791200"/>
            <a:ext cx="5486400" cy="54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notes"/>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d5b8321742_0_3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g3d5b8321742_0_3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25" name="Google Shape;125;g3d5b8321742_0_3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d5b8321742_0_7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g3d5b8321742_0_7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33" name="Google Shape;133;g3d5b8321742_0_7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d5b8321742_0_7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g3d5b8321742_0_7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41" name="Google Shape;141;g3d5b8321742_0_7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d5b8321742_0_6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g3d5b8321742_0_6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51" name="Google Shape;151;g3d5b8321742_0_6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5b8321742_0_5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g3d5b8321742_0_5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59" name="Google Shape;159;g3d5b8321742_0_5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d5b8321742_0_8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g3d5b8321742_0_8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68" name="Google Shape;168;g3d5b8321742_0_8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d5b8321742_0_5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g3d5b8321742_0_5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77" name="Google Shape;177;g3d5b8321742_0_5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d5b8321742_0_9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g3d5b8321742_0_9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87" name="Google Shape;187;g3d5b8321742_0_9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d5b8321742_0_11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g3d5b8321742_0_11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95" name="Google Shape;195;g3d5b8321742_0_1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d5b8321742_0_1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g3d5b8321742_0_1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03" name="Google Shape;203;g3d5b8321742_0_1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7" name="Google Shape;57;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d5b8321742_0_10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g3d5b8321742_0_10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11" name="Google Shape;211;g3d5b8321742_0_10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5b8321742_0_4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g3d5b8321742_0_4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19" name="Google Shape;219;g3d5b8321742_0_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d5b8321742_0_13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g3d5b8321742_0_13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27" name="Google Shape;227;g3d5b8321742_0_13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d5b8321742_0_13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g3d5b8321742_0_13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35" name="Google Shape;235;g3d5b8321742_0_13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d5b8321742_0_14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g3d5b8321742_0_14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43" name="Google Shape;243;g3d5b8321742_0_14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[Sources],- Visuel de référence fourni par l’utilisateur : /mnt/data/704e7105-1990-4bb2-a929-3110b061372f.png,- Logo officiel ARC fourni par l’utilisateur : /mnt/data/logo arc officiel.png</a:t>
            </a:r>
            <a:endParaRPr/>
          </a:p>
        </p:txBody>
      </p:sp>
      <p:sp>
        <p:nvSpPr>
          <p:cNvPr id="251" name="Google Shape;251;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69" name="Google Shape;69;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d5b0b14b47_0_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g3d5b0b14b47_0_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77" name="Google Shape;77;g3d5b0b14b47_0_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d5b0b14b47_0_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 name="Google Shape;84;g3d5b0b14b47_0_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5" name="Google Shape;85;g3d5b0b14b47_0_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d5b8321742_0_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g3d5b8321742_0_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93" name="Google Shape;93;g3d5b8321742_0_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d5b0b14b47_1_1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g3d5b0b14b47_1_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1" name="Google Shape;101;g3d5b0b14b47_1_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d5b8321742_0_1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g3d5b8321742_0_1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9" name="Google Shape;109;g3d5b8321742_0_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d5b8321742_0_2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 name="Google Shape;116;g3d5b8321742_0_2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17" name="Google Shape;117;g3d5b8321742_0_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de garde">
  <p:cSld name="Page de garde">
    <p:bg>
      <p:bgPr>
        <a:solidFill>
          <a:schemeClr val="lt1"/>
        </a:solidFill>
      </p:bgPr>
    </p:bg>
    <p:spTree>
      <p:nvGrpSpPr>
        <p:cNvPr id="8" name="Shape 8"/>
        <p:cNvGrpSpPr/>
        <p:nvPr/>
      </p:nvGrpSpPr>
      <p:grpSpPr>
        <a:xfrm>
          <a:off x="0" y="0"/>
          <a:ext cx="0" cy="0"/>
          <a:chOff x="0" y="0"/>
          <a:chExt cx="0" cy="0"/>
        </a:xfrm>
      </p:grpSpPr>
      <p:sp>
        <p:nvSpPr>
          <p:cNvPr id="9" name="Google Shape;9;p9"/>
          <p:cNvSpPr/>
          <p:nvPr/>
        </p:nvSpPr>
        <p:spPr>
          <a:xfrm>
            <a:off x="0" y="5989320"/>
            <a:ext cx="12191695" cy="868680"/>
          </a:xfrm>
          <a:prstGeom prst="rect">
            <a:avLst/>
          </a:prstGeom>
          <a:solidFill>
            <a:srgbClr val="EEE8FF">
              <a:alpha val="85098"/>
            </a:srgbClr>
          </a:solidFill>
          <a:ln cap="flat" cmpd="sng" w="12700">
            <a:solidFill>
              <a:srgbClr val="EEE8FF">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 name="Google Shape;10;p9"/>
          <p:cNvSpPr/>
          <p:nvPr/>
        </p:nvSpPr>
        <p:spPr>
          <a:xfrm>
            <a:off x="658368" y="1399032"/>
            <a:ext cx="5074920" cy="749808"/>
          </a:xfrm>
          <a:prstGeom prst="roundRect">
            <a:avLst>
              <a:gd fmla="val 16667" name="adj"/>
            </a:avLst>
          </a:prstGeom>
          <a:solidFill>
            <a:schemeClr val="accent1"/>
          </a:solidFill>
          <a:ln cap="flat" cmpd="sng" w="127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 name="Google Shape;11;p9"/>
          <p:cNvSpPr/>
          <p:nvPr/>
        </p:nvSpPr>
        <p:spPr>
          <a:xfrm>
            <a:off x="667512" y="1746504"/>
            <a:ext cx="5056632" cy="365760"/>
          </a:xfrm>
          <a:prstGeom prst="roundRect">
            <a:avLst>
              <a:gd fmla="val 16667" name="adj"/>
            </a:avLst>
          </a:prstGeom>
          <a:solidFill>
            <a:srgbClr val="FFFFFF"/>
          </a:solidFill>
          <a:ln cap="flat" cmpd="sng" w="127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 name="Google Shape;12;p9"/>
          <p:cNvSpPr/>
          <p:nvPr/>
        </p:nvSpPr>
        <p:spPr>
          <a:xfrm>
            <a:off x="886968" y="1480927"/>
            <a:ext cx="45720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050"/>
              <a:buFont typeface="Arial"/>
              <a:buNone/>
            </a:pPr>
            <a:r>
              <a:rPr lang="en-US" sz="2050">
                <a:solidFill>
                  <a:srgbClr val="FFFFFF"/>
                </a:solidFill>
                <a:latin typeface="Arial"/>
                <a:ea typeface="Arial"/>
                <a:cs typeface="Arial"/>
                <a:sym typeface="Arial"/>
              </a:rPr>
              <a:t>Le 2ème Forum de la Copropriété</a:t>
            </a:r>
            <a:endParaRPr sz="2050">
              <a:solidFill>
                <a:schemeClr val="dk1"/>
              </a:solidFill>
              <a:latin typeface="Arial"/>
              <a:ea typeface="Arial"/>
              <a:cs typeface="Arial"/>
              <a:sym typeface="Arial"/>
            </a:endParaRPr>
          </a:p>
        </p:txBody>
      </p:sp>
      <p:sp>
        <p:nvSpPr>
          <p:cNvPr id="13" name="Google Shape;13;p9"/>
          <p:cNvSpPr/>
          <p:nvPr/>
        </p:nvSpPr>
        <p:spPr>
          <a:xfrm>
            <a:off x="950976" y="1856232"/>
            <a:ext cx="4206240" cy="16459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1750"/>
              <a:buFont typeface="Arial"/>
              <a:buNone/>
            </a:pPr>
            <a:r>
              <a:rPr lang="en-US" sz="1750">
                <a:solidFill>
                  <a:srgbClr val="1D2B58"/>
                </a:solidFill>
                <a:latin typeface="Arial"/>
                <a:ea typeface="Arial"/>
                <a:cs typeface="Arial"/>
                <a:sym typeface="Arial"/>
              </a:rPr>
              <a:t>mercredi 15 avril 2026  </a:t>
            </a:r>
            <a:endParaRPr sz="1750">
              <a:solidFill>
                <a:schemeClr val="dk1"/>
              </a:solidFill>
              <a:latin typeface="Arial"/>
              <a:ea typeface="Arial"/>
              <a:cs typeface="Arial"/>
              <a:sym typeface="Arial"/>
            </a:endParaRPr>
          </a:p>
        </p:txBody>
      </p:sp>
      <p:pic>
        <p:nvPicPr>
          <p:cNvPr descr="/mnt/data/aud_nopanel.png" id="14" name="Google Shape;14;p9"/>
          <p:cNvPicPr preferRelativeResize="0"/>
          <p:nvPr/>
        </p:nvPicPr>
        <p:blipFill rotWithShape="1">
          <a:blip r:embed="rId2">
            <a:alphaModFix/>
          </a:blip>
          <a:srcRect b="0" l="22523" r="22523" t="0"/>
          <a:stretch/>
        </p:blipFill>
        <p:spPr>
          <a:xfrm>
            <a:off x="7894015" y="780893"/>
            <a:ext cx="4297680" cy="5213739"/>
          </a:xfrm>
          <a:prstGeom prst="rect">
            <a:avLst/>
          </a:prstGeom>
          <a:noFill/>
          <a:ln>
            <a:noFill/>
          </a:ln>
        </p:spPr>
      </p:pic>
      <p:sp>
        <p:nvSpPr>
          <p:cNvPr id="15" name="Google Shape;15;p9"/>
          <p:cNvSpPr/>
          <p:nvPr/>
        </p:nvSpPr>
        <p:spPr>
          <a:xfrm>
            <a:off x="0" y="0"/>
            <a:ext cx="12191695" cy="694944"/>
          </a:xfrm>
          <a:prstGeom prst="rect">
            <a:avLst/>
          </a:prstGeom>
          <a:solidFill>
            <a:srgbClr val="1D294E"/>
          </a:solidFill>
          <a:ln cap="flat" cmpd="sng" w="12700">
            <a:solidFill>
              <a:srgbClr val="1D294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 name="Google Shape;16;p9"/>
          <p:cNvSpPr/>
          <p:nvPr/>
        </p:nvSpPr>
        <p:spPr>
          <a:xfrm>
            <a:off x="1783080" y="171152"/>
            <a:ext cx="539496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700"/>
              <a:buFont typeface="Arial"/>
              <a:buNone/>
            </a:pPr>
            <a:r>
              <a:rPr lang="en-US" sz="2700">
                <a:solidFill>
                  <a:srgbClr val="FFFFFF"/>
                </a:solidFill>
                <a:latin typeface="Arial"/>
                <a:ea typeface="Arial"/>
                <a:cs typeface="Arial"/>
                <a:sym typeface="Arial"/>
              </a:rPr>
              <a:t>2ème Forum de la Copropriété</a:t>
            </a:r>
            <a:endParaRPr sz="2700">
              <a:solidFill>
                <a:schemeClr val="dk1"/>
              </a:solidFill>
              <a:latin typeface="Arial"/>
              <a:ea typeface="Arial"/>
              <a:cs typeface="Arial"/>
              <a:sym typeface="Arial"/>
            </a:endParaRPr>
          </a:p>
        </p:txBody>
      </p:sp>
      <p:sp>
        <p:nvSpPr>
          <p:cNvPr id="17" name="Google Shape;17;p9"/>
          <p:cNvSpPr/>
          <p:nvPr/>
        </p:nvSpPr>
        <p:spPr>
          <a:xfrm>
            <a:off x="8407312" y="4562856"/>
            <a:ext cx="3493008" cy="1243584"/>
          </a:xfrm>
          <a:prstGeom prst="roundRect">
            <a:avLst>
              <a:gd fmla="val 16667" name="adj"/>
            </a:avLst>
          </a:prstGeom>
          <a:solidFill>
            <a:srgbClr val="2A2F68">
              <a:alpha val="85098"/>
            </a:srgbClr>
          </a:solidFill>
          <a:ln cap="flat" cmpd="sng" w="12700">
            <a:solidFill>
              <a:srgbClr val="2A2F68">
                <a:alpha val="0"/>
              </a:srgbClr>
            </a:solidFill>
            <a:prstDash val="solid"/>
            <a:round/>
            <a:headEnd len="sm" w="sm" type="none"/>
            <a:tailEnd len="sm" w="sm" type="none"/>
          </a:ln>
          <a:effectLst>
            <a:outerShdw blurRad="19050" rotWithShape="0" algn="bl" dir="2700000" dist="7620">
              <a:srgbClr val="000000">
                <a:alpha val="18039"/>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 name="Google Shape;18;p9"/>
          <p:cNvSpPr/>
          <p:nvPr/>
        </p:nvSpPr>
        <p:spPr>
          <a:xfrm>
            <a:off x="8782812" y="4718304"/>
            <a:ext cx="128016" cy="128016"/>
          </a:xfrm>
          <a:prstGeom prst="ellipse">
            <a:avLst/>
          </a:prstGeom>
          <a:solidFill>
            <a:srgbClr val="6EA7E8"/>
          </a:solidFill>
          <a:ln cap="flat" cmpd="sng" w="12700">
            <a:solidFill>
              <a:srgbClr val="6EA7E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9"/>
          <p:cNvSpPr/>
          <p:nvPr/>
        </p:nvSpPr>
        <p:spPr>
          <a:xfrm>
            <a:off x="8983980" y="4718304"/>
            <a:ext cx="1783080" cy="12801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380"/>
              <a:buFont typeface="Arial"/>
              <a:buNone/>
            </a:pPr>
            <a:r>
              <a:rPr lang="en-US" sz="1380">
                <a:solidFill>
                  <a:srgbClr val="FFFFFF"/>
                </a:solidFill>
                <a:latin typeface="Arial"/>
                <a:ea typeface="Arial"/>
                <a:cs typeface="Arial"/>
                <a:sym typeface="Arial"/>
              </a:rPr>
              <a:t>Formations</a:t>
            </a:r>
            <a:endParaRPr sz="1380">
              <a:solidFill>
                <a:schemeClr val="dk1"/>
              </a:solidFill>
              <a:latin typeface="Arial"/>
              <a:ea typeface="Arial"/>
              <a:cs typeface="Arial"/>
              <a:sym typeface="Arial"/>
            </a:endParaRPr>
          </a:p>
        </p:txBody>
      </p:sp>
      <p:sp>
        <p:nvSpPr>
          <p:cNvPr id="20" name="Google Shape;20;p9"/>
          <p:cNvSpPr/>
          <p:nvPr/>
        </p:nvSpPr>
        <p:spPr>
          <a:xfrm>
            <a:off x="8782812" y="4999780"/>
            <a:ext cx="128016" cy="128016"/>
          </a:xfrm>
          <a:prstGeom prst="ellipse">
            <a:avLst/>
          </a:prstGeom>
          <a:solidFill>
            <a:srgbClr val="8A7AF0"/>
          </a:solidFill>
          <a:ln cap="flat" cmpd="sng" w="12700">
            <a:solidFill>
              <a:srgbClr val="8A7A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 name="Google Shape;21;p9"/>
          <p:cNvSpPr/>
          <p:nvPr/>
        </p:nvSpPr>
        <p:spPr>
          <a:xfrm>
            <a:off x="8983980" y="5001768"/>
            <a:ext cx="1783080" cy="12801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380"/>
              <a:buFont typeface="Arial"/>
              <a:buNone/>
            </a:pPr>
            <a:r>
              <a:rPr lang="en-US" sz="1380">
                <a:solidFill>
                  <a:srgbClr val="FFFFFF"/>
                </a:solidFill>
                <a:latin typeface="Arial"/>
                <a:ea typeface="Arial"/>
                <a:cs typeface="Arial"/>
                <a:sym typeface="Arial"/>
              </a:rPr>
              <a:t>Débats</a:t>
            </a:r>
            <a:endParaRPr sz="1380">
              <a:solidFill>
                <a:schemeClr val="dk1"/>
              </a:solidFill>
              <a:latin typeface="Arial"/>
              <a:ea typeface="Arial"/>
              <a:cs typeface="Arial"/>
              <a:sym typeface="Arial"/>
            </a:endParaRPr>
          </a:p>
        </p:txBody>
      </p:sp>
      <p:sp>
        <p:nvSpPr>
          <p:cNvPr id="22" name="Google Shape;22;p9"/>
          <p:cNvSpPr/>
          <p:nvPr/>
        </p:nvSpPr>
        <p:spPr>
          <a:xfrm>
            <a:off x="8773668" y="5265950"/>
            <a:ext cx="128016" cy="128016"/>
          </a:xfrm>
          <a:prstGeom prst="ellipse">
            <a:avLst/>
          </a:prstGeom>
          <a:solidFill>
            <a:srgbClr val="4FB2C9"/>
          </a:solidFill>
          <a:ln cap="flat" cmpd="sng" w="12700">
            <a:solidFill>
              <a:srgbClr val="4FB2C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 name="Google Shape;23;p9"/>
          <p:cNvSpPr/>
          <p:nvPr/>
        </p:nvSpPr>
        <p:spPr>
          <a:xfrm>
            <a:off x="8983980" y="5249451"/>
            <a:ext cx="1783080" cy="12801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380"/>
              <a:buFont typeface="Arial"/>
              <a:buNone/>
            </a:pPr>
            <a:r>
              <a:rPr lang="en-US" sz="1380">
                <a:solidFill>
                  <a:srgbClr val="FFFFFF"/>
                </a:solidFill>
                <a:latin typeface="Arial"/>
                <a:ea typeface="Arial"/>
                <a:cs typeface="Arial"/>
                <a:sym typeface="Arial"/>
              </a:rPr>
              <a:t>Rencontres</a:t>
            </a:r>
            <a:endParaRPr sz="1380">
              <a:solidFill>
                <a:schemeClr val="dk1"/>
              </a:solidFill>
              <a:latin typeface="Arial"/>
              <a:ea typeface="Arial"/>
              <a:cs typeface="Arial"/>
              <a:sym typeface="Arial"/>
            </a:endParaRPr>
          </a:p>
        </p:txBody>
      </p:sp>
      <p:sp>
        <p:nvSpPr>
          <p:cNvPr id="24" name="Google Shape;24;p9"/>
          <p:cNvSpPr/>
          <p:nvPr/>
        </p:nvSpPr>
        <p:spPr>
          <a:xfrm>
            <a:off x="8782812" y="5532120"/>
            <a:ext cx="128016" cy="128016"/>
          </a:xfrm>
          <a:prstGeom prst="ellipse">
            <a:avLst/>
          </a:prstGeom>
          <a:solidFill>
            <a:srgbClr val="ED8A92"/>
          </a:solidFill>
          <a:ln cap="flat" cmpd="sng" w="12700">
            <a:solidFill>
              <a:srgbClr val="ED8A9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 name="Google Shape;25;p9"/>
          <p:cNvSpPr/>
          <p:nvPr/>
        </p:nvSpPr>
        <p:spPr>
          <a:xfrm>
            <a:off x="8983980" y="5515820"/>
            <a:ext cx="1783080" cy="12801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380"/>
              <a:buFont typeface="Arial"/>
              <a:buNone/>
            </a:pPr>
            <a:r>
              <a:rPr lang="en-US" sz="1380">
                <a:solidFill>
                  <a:srgbClr val="FFFFFF"/>
                </a:solidFill>
                <a:latin typeface="Arial"/>
                <a:ea typeface="Arial"/>
                <a:cs typeface="Arial"/>
                <a:sym typeface="Arial"/>
              </a:rPr>
              <a:t>Librairie</a:t>
            </a:r>
            <a:endParaRPr sz="1380">
              <a:solidFill>
                <a:schemeClr val="dk1"/>
              </a:solidFill>
              <a:latin typeface="Arial"/>
              <a:ea typeface="Arial"/>
              <a:cs typeface="Arial"/>
              <a:sym typeface="Arial"/>
            </a:endParaRPr>
          </a:p>
        </p:txBody>
      </p:sp>
      <p:sp>
        <p:nvSpPr>
          <p:cNvPr id="26" name="Google Shape;26;p9"/>
          <p:cNvSpPr/>
          <p:nvPr/>
        </p:nvSpPr>
        <p:spPr>
          <a:xfrm>
            <a:off x="0" y="696932"/>
            <a:ext cx="12191695" cy="107740"/>
          </a:xfrm>
          <a:prstGeom prst="rect">
            <a:avLst/>
          </a:prstGeom>
          <a:gradFill>
            <a:gsLst>
              <a:gs pos="0">
                <a:srgbClr val="14436D"/>
              </a:gs>
              <a:gs pos="50000">
                <a:srgbClr val="1D619F"/>
              </a:gs>
              <a:gs pos="100000">
                <a:srgbClr val="2375BF"/>
              </a:gs>
            </a:gsLst>
            <a:path path="circle">
              <a:fillToRect b="100%" l="100%" r="0%" t="0%"/>
            </a:path>
            <a:tileRect b="0%" l="0%" r="-100%" t="-10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9"/>
          <p:cNvSpPr/>
          <p:nvPr/>
        </p:nvSpPr>
        <p:spPr>
          <a:xfrm>
            <a:off x="219456" y="0"/>
            <a:ext cx="806262" cy="780893"/>
          </a:xfrm>
          <a:prstGeom prst="ellipse">
            <a:avLst/>
          </a:prstGeom>
          <a:solidFill>
            <a:srgbClr val="FFFFFF"/>
          </a:solidFill>
          <a:ln cap="flat" cmpd="sng" w="12700">
            <a:solidFill>
              <a:srgbClr val="D7DCE8"/>
            </a:solidFill>
            <a:prstDash val="solid"/>
            <a:round/>
            <a:headEnd len="sm" w="sm" type="none"/>
            <a:tailEnd len="sm" w="sm" type="none"/>
          </a:ln>
          <a:effectLst>
            <a:outerShdw blurRad="15240" rotWithShape="0" algn="bl" dir="2700000" dist="6350">
              <a:srgbClr val="000000">
                <a:alpha val="1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mnt/data/logo_arc_transparent.png" id="28" name="Google Shape;28;p9"/>
          <p:cNvPicPr preferRelativeResize="0"/>
          <p:nvPr/>
        </p:nvPicPr>
        <p:blipFill rotWithShape="1">
          <a:blip r:embed="rId3">
            <a:alphaModFix/>
          </a:blip>
          <a:srcRect b="0" l="0" r="0" t="0"/>
          <a:stretch/>
        </p:blipFill>
        <p:spPr>
          <a:xfrm>
            <a:off x="294795" y="78497"/>
            <a:ext cx="640080" cy="63473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
                                        </p:tgtEl>
                                        <p:attrNameLst>
                                          <p:attrName>style.visibility</p:attrName>
                                        </p:attrNameLst>
                                      </p:cBhvr>
                                      <p:to>
                                        <p:strVal val="visible"/>
                                      </p:to>
                                    </p:set>
                                    <p:animEffect filter="fade" transition="in">
                                      <p:cBhvr>
                                        <p:cTn dur="500"/>
                                        <p:tgtEl>
                                          <p:spTgt spid="18"/>
                                        </p:tgtEl>
                                      </p:cBhvr>
                                    </p:animEffect>
                                  </p:childTnLst>
                                </p:cTn>
                              </p:par>
                              <p:par>
                                <p:cTn fill="hold" nodeType="withEffect" presetClass="entr" presetID="10" presetSubtype="0">
                                  <p:stCondLst>
                                    <p:cond delay="0"/>
                                  </p:stCondLst>
                                  <p:childTnLst>
                                    <p:set>
                                      <p:cBhvr>
                                        <p:cTn dur="1" fill="hold">
                                          <p:stCondLst>
                                            <p:cond delay="0"/>
                                          </p:stCondLst>
                                        </p:cTn>
                                        <p:tgtEl>
                                          <p:spTgt spid="19"/>
                                        </p:tgtEl>
                                        <p:attrNameLst>
                                          <p:attrName>style.visibility</p:attrName>
                                        </p:attrNameLst>
                                      </p:cBhvr>
                                      <p:to>
                                        <p:strVal val="visible"/>
                                      </p:to>
                                    </p:set>
                                    <p:animEffect filter="fade" transition="in">
                                      <p:cBhvr>
                                        <p:cTn dur="500"/>
                                        <p:tgtEl>
                                          <p:spTgt spid="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
                                        </p:tgtEl>
                                        <p:attrNameLst>
                                          <p:attrName>style.visibility</p:attrName>
                                        </p:attrNameLst>
                                      </p:cBhvr>
                                      <p:to>
                                        <p:strVal val="visible"/>
                                      </p:to>
                                    </p:set>
                                    <p:animEffect filter="fade" transition="in">
                                      <p:cBhvr>
                                        <p:cTn dur="500"/>
                                        <p:tgtEl>
                                          <p:spTgt spid="20"/>
                                        </p:tgtEl>
                                      </p:cBhvr>
                                    </p:animEffect>
                                  </p:childTnLst>
                                </p:cTn>
                              </p:par>
                              <p:par>
                                <p:cTn fill="hold" nodeType="with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
                                        </p:tgtEl>
                                        <p:attrNameLst>
                                          <p:attrName>style.visibility</p:attrName>
                                        </p:attrNameLst>
                                      </p:cBhvr>
                                      <p:to>
                                        <p:strVal val="visible"/>
                                      </p:to>
                                    </p:set>
                                    <p:animEffect filter="fade" transition="in">
                                      <p:cBhvr>
                                        <p:cTn dur="500"/>
                                        <p:tgtEl>
                                          <p:spTgt spid="22"/>
                                        </p:tgtEl>
                                      </p:cBhvr>
                                    </p:animEffect>
                                  </p:childTnLst>
                                </p:cTn>
                              </p:par>
                              <p:par>
                                <p:cTn fill="hold" nodeType="with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500"/>
                                        <p:tgtEl>
                                          <p:spTgt spid="2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500"/>
                                        <p:tgtEl>
                                          <p:spTgt spid="24"/>
                                        </p:tgtEl>
                                      </p:cBhvr>
                                    </p:animEffect>
                                  </p:childTnLst>
                                </p:cTn>
                              </p:par>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500"/>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p:cSld name="Contenu">
    <p:bg>
      <p:bgPr>
        <a:solidFill>
          <a:srgbClr val="FFFFFF"/>
        </a:solidFill>
      </p:bgPr>
    </p:bg>
    <p:spTree>
      <p:nvGrpSpPr>
        <p:cNvPr id="29" name="Shape 29"/>
        <p:cNvGrpSpPr/>
        <p:nvPr/>
      </p:nvGrpSpPr>
      <p:grpSpPr>
        <a:xfrm>
          <a:off x="0" y="0"/>
          <a:ext cx="0" cy="0"/>
          <a:chOff x="0" y="0"/>
          <a:chExt cx="0" cy="0"/>
        </a:xfrm>
      </p:grpSpPr>
      <p:sp>
        <p:nvSpPr>
          <p:cNvPr id="30" name="Google Shape;30;p10"/>
          <p:cNvSpPr/>
          <p:nvPr/>
        </p:nvSpPr>
        <p:spPr>
          <a:xfrm>
            <a:off x="0" y="0"/>
            <a:ext cx="12191695" cy="694944"/>
          </a:xfrm>
          <a:prstGeom prst="rect">
            <a:avLst/>
          </a:prstGeom>
          <a:solidFill>
            <a:srgbClr val="1D294E"/>
          </a:solidFill>
          <a:ln cap="flat" cmpd="sng" w="12700">
            <a:solidFill>
              <a:srgbClr val="1D294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 name="Google Shape;31;p10"/>
          <p:cNvSpPr/>
          <p:nvPr/>
        </p:nvSpPr>
        <p:spPr>
          <a:xfrm>
            <a:off x="585216" y="6428232"/>
            <a:ext cx="11018520" cy="18288"/>
          </a:xfrm>
          <a:prstGeom prst="rect">
            <a:avLst/>
          </a:prstGeom>
          <a:solidFill>
            <a:srgbClr val="DCE3F0"/>
          </a:solidFill>
          <a:ln cap="flat" cmpd="sng" w="12700">
            <a:solidFill>
              <a:srgbClr val="DCE3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 name="Google Shape;32;p10"/>
          <p:cNvSpPr/>
          <p:nvPr/>
        </p:nvSpPr>
        <p:spPr>
          <a:xfrm>
            <a:off x="658368" y="6483096"/>
            <a:ext cx="4389120" cy="16459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B7280"/>
              </a:buClr>
              <a:buSzPts val="950"/>
              <a:buFont typeface="Arial"/>
              <a:buNone/>
            </a:pPr>
            <a:r>
              <a:rPr lang="en-US" sz="950">
                <a:solidFill>
                  <a:srgbClr val="6B7280"/>
                </a:solidFill>
                <a:latin typeface="Arial"/>
                <a:ea typeface="Arial"/>
                <a:cs typeface="Arial"/>
                <a:sym typeface="Arial"/>
              </a:rPr>
              <a:t>2ème Forum de la Copropriété - 15 avril 2026</a:t>
            </a:r>
            <a:endParaRPr sz="950">
              <a:solidFill>
                <a:schemeClr val="dk1"/>
              </a:solidFill>
              <a:latin typeface="Arial"/>
              <a:ea typeface="Arial"/>
              <a:cs typeface="Arial"/>
              <a:sym typeface="Arial"/>
            </a:endParaRPr>
          </a:p>
        </p:txBody>
      </p:sp>
      <p:sp>
        <p:nvSpPr>
          <p:cNvPr id="33" name="Google Shape;33;p10"/>
          <p:cNvSpPr/>
          <p:nvPr/>
        </p:nvSpPr>
        <p:spPr>
          <a:xfrm>
            <a:off x="0" y="696932"/>
            <a:ext cx="12191695" cy="107740"/>
          </a:xfrm>
          <a:prstGeom prst="rect">
            <a:avLst/>
          </a:prstGeom>
          <a:gradFill>
            <a:gsLst>
              <a:gs pos="0">
                <a:srgbClr val="14436D"/>
              </a:gs>
              <a:gs pos="50000">
                <a:srgbClr val="1D619F"/>
              </a:gs>
              <a:gs pos="100000">
                <a:srgbClr val="2375BF"/>
              </a:gs>
            </a:gsLst>
            <a:path path="circle">
              <a:fillToRect b="100%" l="100%" r="0%" t="0%"/>
            </a:path>
            <a:tileRect b="0%" l="0%" r="-100%" t="-10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 name="Google Shape;34;p10"/>
          <p:cNvSpPr/>
          <p:nvPr/>
        </p:nvSpPr>
        <p:spPr>
          <a:xfrm>
            <a:off x="219456" y="0"/>
            <a:ext cx="806262" cy="780893"/>
          </a:xfrm>
          <a:prstGeom prst="ellipse">
            <a:avLst/>
          </a:prstGeom>
          <a:solidFill>
            <a:srgbClr val="FFFFFF"/>
          </a:solidFill>
          <a:ln cap="flat" cmpd="sng" w="12700">
            <a:solidFill>
              <a:srgbClr val="D7DCE8"/>
            </a:solidFill>
            <a:prstDash val="solid"/>
            <a:round/>
            <a:headEnd len="sm" w="sm" type="none"/>
            <a:tailEnd len="sm" w="sm" type="none"/>
          </a:ln>
          <a:effectLst>
            <a:outerShdw blurRad="15240" rotWithShape="0" algn="bl" dir="2700000" dist="6350">
              <a:srgbClr val="000000">
                <a:alpha val="1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mnt/data/logo_arc_transparent.png" id="35" name="Google Shape;35;p10"/>
          <p:cNvPicPr preferRelativeResize="0"/>
          <p:nvPr/>
        </p:nvPicPr>
        <p:blipFill rotWithShape="1">
          <a:blip r:embed="rId2">
            <a:alphaModFix/>
          </a:blip>
          <a:srcRect b="0" l="0" r="0" t="0"/>
          <a:stretch/>
        </p:blipFill>
        <p:spPr>
          <a:xfrm>
            <a:off x="294795" y="78497"/>
            <a:ext cx="640080" cy="634735"/>
          </a:xfrm>
          <a:prstGeom prst="rect">
            <a:avLst/>
          </a:prstGeom>
          <a:noFill/>
          <a:ln>
            <a:noFill/>
          </a:ln>
        </p:spPr>
      </p:pic>
      <p:sp>
        <p:nvSpPr>
          <p:cNvPr id="36" name="Google Shape;36;p10"/>
          <p:cNvSpPr/>
          <p:nvPr/>
        </p:nvSpPr>
        <p:spPr>
          <a:xfrm>
            <a:off x="1783080" y="171152"/>
            <a:ext cx="539496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700"/>
              <a:buFont typeface="Arial"/>
              <a:buNone/>
            </a:pPr>
            <a:r>
              <a:rPr lang="en-US" sz="2700">
                <a:solidFill>
                  <a:srgbClr val="FFFFFF"/>
                </a:solidFill>
                <a:latin typeface="Arial"/>
                <a:ea typeface="Arial"/>
                <a:cs typeface="Arial"/>
                <a:sym typeface="Arial"/>
              </a:rPr>
              <a:t>Forum de la Copropriété</a:t>
            </a:r>
            <a:endParaRPr sz="2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
  <p:cSld name="Fin">
    <p:bg>
      <p:bgPr>
        <a:solidFill>
          <a:srgbClr val="FFFFFF"/>
        </a:solidFill>
      </p:bgPr>
    </p:bg>
    <p:spTree>
      <p:nvGrpSpPr>
        <p:cNvPr id="37" name="Shape 37"/>
        <p:cNvGrpSpPr/>
        <p:nvPr/>
      </p:nvGrpSpPr>
      <p:grpSpPr>
        <a:xfrm>
          <a:off x="0" y="0"/>
          <a:ext cx="0" cy="0"/>
          <a:chOff x="0" y="0"/>
          <a:chExt cx="0" cy="0"/>
        </a:xfrm>
      </p:grpSpPr>
      <p:sp>
        <p:nvSpPr>
          <p:cNvPr id="38" name="Google Shape;38;p11"/>
          <p:cNvSpPr/>
          <p:nvPr/>
        </p:nvSpPr>
        <p:spPr>
          <a:xfrm>
            <a:off x="0" y="5989320"/>
            <a:ext cx="12191695" cy="868680"/>
          </a:xfrm>
          <a:prstGeom prst="rect">
            <a:avLst/>
          </a:prstGeom>
          <a:solidFill>
            <a:srgbClr val="EEE8FF">
              <a:alpha val="85098"/>
            </a:srgbClr>
          </a:solidFill>
          <a:ln cap="flat" cmpd="sng" w="12700">
            <a:solidFill>
              <a:srgbClr val="EEE8FF">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mnt/data/aud_nopanel.png" id="39" name="Google Shape;39;p11"/>
          <p:cNvPicPr preferRelativeResize="0"/>
          <p:nvPr/>
        </p:nvPicPr>
        <p:blipFill rotWithShape="1">
          <a:blip r:embed="rId2">
            <a:alphaModFix/>
          </a:blip>
          <a:srcRect b="0" l="22523" r="22523" t="0"/>
          <a:stretch/>
        </p:blipFill>
        <p:spPr>
          <a:xfrm>
            <a:off x="7935402" y="783398"/>
            <a:ext cx="4253550" cy="5160202"/>
          </a:xfrm>
          <a:prstGeom prst="rect">
            <a:avLst/>
          </a:prstGeom>
          <a:noFill/>
          <a:ln>
            <a:noFill/>
          </a:ln>
        </p:spPr>
      </p:pic>
      <p:sp>
        <p:nvSpPr>
          <p:cNvPr id="40" name="Google Shape;40;p11"/>
          <p:cNvSpPr/>
          <p:nvPr/>
        </p:nvSpPr>
        <p:spPr>
          <a:xfrm>
            <a:off x="8156448" y="1051560"/>
            <a:ext cx="548640" cy="4892040"/>
          </a:xfrm>
          <a:prstGeom prst="rect">
            <a:avLst/>
          </a:prstGeom>
          <a:solidFill>
            <a:srgbClr val="FFFFFF">
              <a:alpha val="38039"/>
            </a:srgbClr>
          </a:solidFill>
          <a:ln cap="flat" cmpd="sng" w="12700">
            <a:solidFill>
              <a:srgbClr val="FFFFFF">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11"/>
          <p:cNvSpPr/>
          <p:nvPr/>
        </p:nvSpPr>
        <p:spPr>
          <a:xfrm>
            <a:off x="0" y="0"/>
            <a:ext cx="12191695" cy="694944"/>
          </a:xfrm>
          <a:prstGeom prst="rect">
            <a:avLst/>
          </a:prstGeom>
          <a:solidFill>
            <a:srgbClr val="1D294E"/>
          </a:solidFill>
          <a:ln cap="flat" cmpd="sng" w="12700">
            <a:solidFill>
              <a:srgbClr val="1D294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 name="Google Shape;42;p11"/>
          <p:cNvSpPr/>
          <p:nvPr/>
        </p:nvSpPr>
        <p:spPr>
          <a:xfrm>
            <a:off x="0" y="696932"/>
            <a:ext cx="12191695" cy="107740"/>
          </a:xfrm>
          <a:prstGeom prst="rect">
            <a:avLst/>
          </a:prstGeom>
          <a:gradFill>
            <a:gsLst>
              <a:gs pos="0">
                <a:srgbClr val="14436D"/>
              </a:gs>
              <a:gs pos="50000">
                <a:srgbClr val="1D619F"/>
              </a:gs>
              <a:gs pos="100000">
                <a:srgbClr val="2375BF"/>
              </a:gs>
            </a:gsLst>
            <a:path path="circle">
              <a:fillToRect b="100%" l="100%" r="0%" t="0%"/>
            </a:path>
            <a:tileRect b="0%" l="0%" r="-100%" t="-10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11"/>
          <p:cNvSpPr/>
          <p:nvPr/>
        </p:nvSpPr>
        <p:spPr>
          <a:xfrm>
            <a:off x="219456" y="0"/>
            <a:ext cx="806262" cy="780893"/>
          </a:xfrm>
          <a:prstGeom prst="ellipse">
            <a:avLst/>
          </a:prstGeom>
          <a:solidFill>
            <a:srgbClr val="FFFFFF"/>
          </a:solidFill>
          <a:ln cap="flat" cmpd="sng" w="12700">
            <a:solidFill>
              <a:srgbClr val="D7DCE8"/>
            </a:solidFill>
            <a:prstDash val="solid"/>
            <a:round/>
            <a:headEnd len="sm" w="sm" type="none"/>
            <a:tailEnd len="sm" w="sm" type="none"/>
          </a:ln>
          <a:effectLst>
            <a:outerShdw blurRad="15240" rotWithShape="0" algn="bl" dir="2700000" dist="6350">
              <a:srgbClr val="000000">
                <a:alpha val="1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mnt/data/logo_arc_transparent.png" id="44" name="Google Shape;44;p11"/>
          <p:cNvPicPr preferRelativeResize="0"/>
          <p:nvPr/>
        </p:nvPicPr>
        <p:blipFill rotWithShape="1">
          <a:blip r:embed="rId3">
            <a:alphaModFix/>
          </a:blip>
          <a:srcRect b="0" l="0" r="0" t="0"/>
          <a:stretch/>
        </p:blipFill>
        <p:spPr>
          <a:xfrm>
            <a:off x="294795" y="78497"/>
            <a:ext cx="640080" cy="634735"/>
          </a:xfrm>
          <a:prstGeom prst="rect">
            <a:avLst/>
          </a:prstGeom>
          <a:noFill/>
          <a:ln>
            <a:noFill/>
          </a:ln>
        </p:spPr>
      </p:pic>
      <p:sp>
        <p:nvSpPr>
          <p:cNvPr id="45" name="Google Shape;45;p11"/>
          <p:cNvSpPr/>
          <p:nvPr/>
        </p:nvSpPr>
        <p:spPr>
          <a:xfrm>
            <a:off x="1783080" y="171152"/>
            <a:ext cx="539496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700"/>
              <a:buFont typeface="Arial"/>
              <a:buNone/>
            </a:pPr>
            <a:r>
              <a:rPr lang="en-US" sz="2700">
                <a:solidFill>
                  <a:srgbClr val="FFFFFF"/>
                </a:solidFill>
                <a:latin typeface="Arial"/>
                <a:ea typeface="Arial"/>
                <a:cs typeface="Arial"/>
                <a:sym typeface="Arial"/>
              </a:rPr>
              <a:t>Forum de la Copropriété</a:t>
            </a:r>
            <a:endParaRPr sz="2700">
              <a:solidFill>
                <a:schemeClr val="dk1"/>
              </a:solidFill>
              <a:latin typeface="Arial"/>
              <a:ea typeface="Arial"/>
              <a:cs typeface="Arial"/>
              <a:sym typeface="Arial"/>
            </a:endParaRPr>
          </a:p>
        </p:txBody>
      </p:sp>
      <p:pic>
        <p:nvPicPr>
          <p:cNvPr id="46" name="Google Shape;46;p11"/>
          <p:cNvPicPr preferRelativeResize="0"/>
          <p:nvPr/>
        </p:nvPicPr>
        <p:blipFill rotWithShape="1">
          <a:blip r:embed="rId4">
            <a:alphaModFix/>
          </a:blip>
          <a:srcRect b="0" l="0" r="0" t="0"/>
          <a:stretch/>
        </p:blipFill>
        <p:spPr>
          <a:xfrm>
            <a:off x="1064318" y="4518151"/>
            <a:ext cx="7450581" cy="1833511"/>
          </a:xfrm>
          <a:prstGeom prst="rect">
            <a:avLst/>
          </a:prstGeom>
          <a:noFill/>
          <a:ln>
            <a:noFill/>
          </a:ln>
        </p:spPr>
      </p:pic>
      <p:sp>
        <p:nvSpPr>
          <p:cNvPr id="47" name="Google Shape;47;p11"/>
          <p:cNvSpPr/>
          <p:nvPr/>
        </p:nvSpPr>
        <p:spPr>
          <a:xfrm>
            <a:off x="7028873" y="3064579"/>
            <a:ext cx="5043054" cy="1274064"/>
          </a:xfrm>
          <a:prstGeom prst="roundRect">
            <a:avLst>
              <a:gd fmla="val 16667" name="adj"/>
            </a:avLst>
          </a:prstGeom>
          <a:solidFill>
            <a:srgbClr val="EAF3FD"/>
          </a:solidFill>
          <a:ln cap="flat" cmpd="sng" w="12700">
            <a:solidFill>
              <a:srgbClr val="C9DAF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1F3864"/>
                </a:solidFill>
                <a:latin typeface="Arial"/>
                <a:ea typeface="Arial"/>
                <a:cs typeface="Arial"/>
                <a:sym typeface="Arial"/>
              </a:rPr>
              <a:t>Prochain rendez-vous </a:t>
            </a:r>
            <a:endParaRPr/>
          </a:p>
          <a:p>
            <a:pPr indent="0" lvl="0" marL="0" marR="0" rtl="0" algn="l">
              <a:spcBef>
                <a:spcPts val="0"/>
              </a:spcBef>
              <a:spcAft>
                <a:spcPts val="0"/>
              </a:spcAft>
              <a:buNone/>
            </a:pPr>
            <a:r>
              <a:rPr b="1" lang="en-US" sz="1800">
                <a:solidFill>
                  <a:srgbClr val="1F3864"/>
                </a:solidFill>
                <a:latin typeface="Arial"/>
                <a:ea typeface="Arial"/>
                <a:cs typeface="Arial"/>
                <a:sym typeface="Arial"/>
              </a:rPr>
              <a:t>18</a:t>
            </a:r>
            <a:r>
              <a:rPr b="1" baseline="30000" lang="en-US" sz="1800">
                <a:solidFill>
                  <a:srgbClr val="1F3864"/>
                </a:solidFill>
                <a:latin typeface="Arial"/>
                <a:ea typeface="Arial"/>
                <a:cs typeface="Arial"/>
                <a:sym typeface="Arial"/>
              </a:rPr>
              <a:t>ème</a:t>
            </a:r>
            <a:r>
              <a:rPr b="1" lang="en-US" sz="1800">
                <a:solidFill>
                  <a:srgbClr val="1F3864"/>
                </a:solidFill>
                <a:latin typeface="Arial"/>
                <a:ea typeface="Arial"/>
                <a:cs typeface="Arial"/>
                <a:sym typeface="Arial"/>
              </a:rPr>
              <a:t> Salon indépendant de la copropriété </a:t>
            </a:r>
            <a:endParaRPr/>
          </a:p>
          <a:p>
            <a:pPr indent="0" lvl="0" marL="0" marR="0" rtl="0" algn="l">
              <a:spcBef>
                <a:spcPts val="0"/>
              </a:spcBef>
              <a:spcAft>
                <a:spcPts val="0"/>
              </a:spcAft>
              <a:buNone/>
            </a:pPr>
            <a:r>
              <a:rPr b="1" lang="en-US" sz="1800">
                <a:solidFill>
                  <a:srgbClr val="1F3864"/>
                </a:solidFill>
                <a:latin typeface="Arial"/>
                <a:ea typeface="Arial"/>
                <a:cs typeface="Arial"/>
                <a:sym typeface="Arial"/>
              </a:rPr>
              <a:t>📅 20 et 21 octobre 2026</a:t>
            </a:r>
            <a:endParaRPr/>
          </a:p>
          <a:p>
            <a:pPr indent="0" lvl="0" marL="0" marR="0" rtl="0" algn="l">
              <a:spcBef>
                <a:spcPts val="0"/>
              </a:spcBef>
              <a:spcAft>
                <a:spcPts val="0"/>
              </a:spcAft>
              <a:buNone/>
            </a:pPr>
            <a:r>
              <a:rPr b="1" lang="en-US" sz="1800">
                <a:solidFill>
                  <a:srgbClr val="1F3864"/>
                </a:solidFill>
                <a:latin typeface="Arial"/>
                <a:ea typeface="Arial"/>
                <a:cs typeface="Arial"/>
                <a:sym typeface="Arial"/>
              </a:rPr>
              <a:t>📍Espace Charenton</a:t>
            </a:r>
            <a:endParaRPr b="1" sz="1800">
              <a:solidFill>
                <a:srgbClr val="1F386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p:tgtEl>
                                          <p:spTgt spid="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p:tgtEl>
                                          <p:spTgt spid="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nvSpPr>
        <p:spPr>
          <a:xfrm>
            <a:off x="11517745" y="6462246"/>
            <a:ext cx="75664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400" u="none" cap="none" strike="noStrike">
                <a:solidFill>
                  <a:srgbClr val="7F7F7F"/>
                </a:solidFill>
                <a:latin typeface="Arial"/>
                <a:ea typeface="Arial"/>
                <a:cs typeface="Arial"/>
                <a:sym typeface="Arial"/>
              </a:rPr>
              <a:t>‹#›</a:t>
            </a:fld>
            <a:endParaRPr sz="1400">
              <a:solidFill>
                <a:srgbClr val="7F7F7F"/>
              </a:solidFill>
              <a:latin typeface="Arial"/>
              <a:ea typeface="Arial"/>
              <a:cs typeface="Arial"/>
              <a:sym typeface="Arial"/>
            </a:endParaRPr>
          </a:p>
        </p:txBody>
      </p:sp>
      <p:sp>
        <p:nvSpPr>
          <p:cNvPr id="7" name="Google Shape;7;p8"/>
          <p:cNvSpPr/>
          <p:nvPr/>
        </p:nvSpPr>
        <p:spPr>
          <a:xfrm>
            <a:off x="658368" y="6483096"/>
            <a:ext cx="4389120" cy="16459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B7280"/>
              </a:buClr>
              <a:buSzPts val="950"/>
              <a:buFont typeface="Arial"/>
              <a:buNone/>
            </a:pPr>
            <a:r>
              <a:rPr lang="en-US" sz="950">
                <a:solidFill>
                  <a:srgbClr val="6B7280"/>
                </a:solidFill>
                <a:latin typeface="Arial"/>
                <a:ea typeface="Arial"/>
                <a:cs typeface="Arial"/>
                <a:sym typeface="Arial"/>
              </a:rPr>
              <a:t>2ème Forum de la Copropriété - 15 avril 2026</a:t>
            </a:r>
            <a:endParaRPr sz="950">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messervices.cyber.gouv.fr/visas/catalogue-produits-services-profils-de-protection-sites-certifies-qualifies-agrees-anssi.pdf"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arc-copro.fr/documentation/modele-convocation-assemblee-generale" TargetMode="External"/><Relationship Id="rId4" Type="http://schemas.openxmlformats.org/officeDocument/2006/relationships/hyperlink" Target="https://arc-copro.fr/le-formulaire-de-vote-par-correspondanc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legifrance.gouv.fr/affichTexteArticle.do?cidTexte=JORFTEXT000000880200&amp;idArticle=LEGIARTI000025558840&amp;dateTexte=&amp;categorieLien=cid" TargetMode="External"/><Relationship Id="rId4" Type="http://schemas.openxmlformats.org/officeDocument/2006/relationships/hyperlink" Target="https://www.legifrance.gouv.fr/affichTexteArticle.do?cidTexte=JORFTEXT000000880200&amp;idArticle=LEGIARTI000025558840&amp;dateTexte=&amp;categorieLien=cid" TargetMode="External"/><Relationship Id="rId5" Type="http://schemas.openxmlformats.org/officeDocument/2006/relationships/hyperlink" Target="https://www.legifrance.gouv.fr/affichTexteArticle.do?cidTexte=JORFTEXT000000880200&amp;idArticle=LEGIARTI000049394613&amp;dateTexte=&amp;categorieLien=cid" TargetMode="External"/><Relationship Id="rId6" Type="http://schemas.openxmlformats.org/officeDocument/2006/relationships/hyperlink" Target="https://www.legifrance.gouv.fr/affichTexteArticle.do?cidTexte=JORFTEXT000000880200&amp;idArticle=LEGIARTI000049394613&amp;dateTexte=&amp;categorieLien=cid" TargetMode="External"/><Relationship Id="rId7" Type="http://schemas.openxmlformats.org/officeDocument/2006/relationships/hyperlink" Target="https://www.legifrance.gouv.fr/affichTexteArticle.do?cidTexte=JORFTEXT000000880200&amp;idArticle=LEGIARTI000025558834&amp;dateTexte=&amp;categorieLien=cid" TargetMode="External"/><Relationship Id="rId8" Type="http://schemas.openxmlformats.org/officeDocument/2006/relationships/hyperlink" Target="https://www.legifrance.gouv.fr/affichTexteArticle.do?cidTexte=JORFTEXT000000880200&amp;idArticle=LEGIARTI000025558834&amp;dateTexte=&amp;categorieLien=ci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
          <p:cNvSpPr/>
          <p:nvPr/>
        </p:nvSpPr>
        <p:spPr>
          <a:xfrm>
            <a:off x="658368" y="2596896"/>
            <a:ext cx="6080760" cy="51206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2800"/>
              <a:buFont typeface="Arial"/>
              <a:buNone/>
            </a:pPr>
            <a:r>
              <a:rPr b="1" lang="en-US" sz="2800">
                <a:solidFill>
                  <a:srgbClr val="1D2B58"/>
                </a:solidFill>
              </a:rPr>
              <a:t>Le formalisme des convocations d’Assemblée générale</a:t>
            </a:r>
            <a:endParaRPr sz="2800">
              <a:solidFill>
                <a:schemeClr val="dk1"/>
              </a:solidFill>
              <a:latin typeface="Arial"/>
              <a:ea typeface="Arial"/>
              <a:cs typeface="Arial"/>
              <a:sym typeface="Arial"/>
            </a:endParaRPr>
          </a:p>
        </p:txBody>
      </p:sp>
      <p:cxnSp>
        <p:nvCxnSpPr>
          <p:cNvPr id="53" name="Google Shape;53;p1"/>
          <p:cNvCxnSpPr/>
          <p:nvPr/>
        </p:nvCxnSpPr>
        <p:spPr>
          <a:xfrm>
            <a:off x="731520" y="4050792"/>
            <a:ext cx="4069080" cy="0"/>
          </a:xfrm>
          <a:prstGeom prst="straightConnector1">
            <a:avLst/>
          </a:prstGeom>
          <a:noFill/>
          <a:ln cap="flat" cmpd="sng" w="12700">
            <a:solidFill>
              <a:srgbClr val="DCE3F0"/>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d5b8321742_0_33"/>
          <p:cNvSpPr/>
          <p:nvPr/>
        </p:nvSpPr>
        <p:spPr>
          <a:xfrm>
            <a:off x="943575" y="1684025"/>
            <a:ext cx="10766400" cy="46344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 name="Google Shape;128;g3d5b8321742_0_33"/>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29" name="Google Shape;129;g3d5b8321742_0_33"/>
          <p:cNvSpPr/>
          <p:nvPr/>
        </p:nvSpPr>
        <p:spPr>
          <a:xfrm>
            <a:off x="1218225" y="1997975"/>
            <a:ext cx="10217100" cy="3927000"/>
          </a:xfrm>
          <a:prstGeom prst="rect">
            <a:avLst/>
          </a:prstGeom>
          <a:noFill/>
          <a:ln>
            <a:noFill/>
          </a:ln>
        </p:spPr>
        <p:txBody>
          <a:bodyPr anchorCtr="0" anchor="ctr" bIns="0" lIns="0" spcFirstLastPara="1" rIns="0" wrap="square" tIns="0">
            <a:noAutofit/>
          </a:bodyPr>
          <a:lstStyle/>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D. 17 mars 1967, art. 64-1 :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1300">
                <a:solidFill>
                  <a:schemeClr val="dk1"/>
                </a:solidFill>
              </a:rPr>
              <a:t>“</a:t>
            </a:r>
            <a:r>
              <a:rPr i="1" lang="en-US" sz="1300" u="sng">
                <a:solidFill>
                  <a:schemeClr val="dk1"/>
                </a:solidFill>
              </a:rPr>
              <a:t>Par exception</a:t>
            </a:r>
            <a:r>
              <a:rPr i="1" lang="en-US" sz="1300">
                <a:solidFill>
                  <a:schemeClr val="dk1"/>
                </a:solidFill>
              </a:rPr>
              <a:t>, les notifications et mises en demeure sont valablement faites par lettre recommandée avec demande d'avis de réception, lorsqu'un copropriétaire demande à les recevoir par voie postale.</a:t>
            </a:r>
            <a:br>
              <a:rPr i="1" lang="en-US" sz="1300">
                <a:solidFill>
                  <a:schemeClr val="dk1"/>
                </a:solidFill>
              </a:rPr>
            </a:br>
            <a:r>
              <a:rPr i="1" lang="en-US" sz="1300">
                <a:solidFill>
                  <a:schemeClr val="dk1"/>
                </a:solidFill>
              </a:rPr>
              <a:t> Le délai qu'elles font courir a pour </a:t>
            </a:r>
            <a:r>
              <a:rPr i="1" lang="en-US" sz="1300" u="sng">
                <a:solidFill>
                  <a:schemeClr val="dk1"/>
                </a:solidFill>
              </a:rPr>
              <a:t>point de départ le lendemain du jour de la première présentation</a:t>
            </a:r>
            <a:r>
              <a:rPr i="1" lang="en-US" sz="1300">
                <a:solidFill>
                  <a:schemeClr val="dk1"/>
                </a:solidFill>
              </a:rPr>
              <a:t> de la lettre recommandée au domicile du destinataire”.</a:t>
            </a:r>
            <a:endParaRPr i="1"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US" sz="1300">
                <a:solidFill>
                  <a:schemeClr val="dk1"/>
                </a:solidFill>
              </a:rPr>
              <a:t>D. 17 mars 1967, art. 64-4 : </a:t>
            </a:r>
            <a:endParaRPr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1300">
                <a:solidFill>
                  <a:schemeClr val="dk1"/>
                </a:solidFill>
              </a:rPr>
              <a:t>“La demande mentionnée à l'article 64-1 peut être formulée à </a:t>
            </a:r>
            <a:r>
              <a:rPr i="1" lang="en-US" sz="1300" u="sng">
                <a:solidFill>
                  <a:schemeClr val="dk1"/>
                </a:solidFill>
              </a:rPr>
              <a:t>tout moment et par tout moyen</a:t>
            </a:r>
            <a:r>
              <a:rPr i="1" lang="en-US" sz="1300">
                <a:solidFill>
                  <a:schemeClr val="dk1"/>
                </a:solidFill>
              </a:rPr>
              <a:t> permettant d'établir avec certitude sa date de réception.</a:t>
            </a:r>
            <a:endParaRPr i="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i="1" lang="en-US" sz="1300">
                <a:solidFill>
                  <a:schemeClr val="dk1"/>
                </a:solidFill>
              </a:rPr>
            </a:br>
            <a:r>
              <a:rPr i="1" lang="en-US" sz="1300">
                <a:solidFill>
                  <a:schemeClr val="dk1"/>
                </a:solidFill>
              </a:rPr>
              <a:t> La demande prend effet </a:t>
            </a:r>
            <a:r>
              <a:rPr i="1" lang="en-US" sz="1300" u="sng">
                <a:solidFill>
                  <a:schemeClr val="dk1"/>
                </a:solidFill>
              </a:rPr>
              <a:t>le lendemain du huitième jour suivant sa réception par le syndic </a:t>
            </a:r>
            <a:r>
              <a:rPr i="1" lang="en-US" sz="1300">
                <a:solidFill>
                  <a:schemeClr val="dk1"/>
                </a:solidFill>
              </a:rPr>
              <a:t>ou </a:t>
            </a:r>
            <a:r>
              <a:rPr i="1" lang="en-US" sz="1300" u="sng">
                <a:solidFill>
                  <a:schemeClr val="dk1"/>
                </a:solidFill>
              </a:rPr>
              <a:t>le jour de l'assemblée générale si cette demande a été formulée lors de l'assemblée générale.</a:t>
            </a:r>
            <a:endParaRPr i="1" sz="1300" u="sng">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i="1" lang="en-US" sz="1300">
                <a:solidFill>
                  <a:schemeClr val="dk1"/>
                </a:solidFill>
              </a:rPr>
            </a:br>
            <a:r>
              <a:rPr i="1" lang="en-US" sz="1300">
                <a:solidFill>
                  <a:schemeClr val="dk1"/>
                </a:solidFill>
              </a:rPr>
              <a:t> Si cette demande est formulée lors de l'assemblée générale, le syndic en fait mention sur le procès-verbal”.</a:t>
            </a:r>
            <a:endParaRPr i="1" sz="13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sz="1100">
                <a:solidFill>
                  <a:schemeClr val="dk1"/>
                </a:solidFill>
              </a:rPr>
              <a:t>Nota. Civ. 3, 29 juin 2023, n°21-21708 : sur le point de départ du délai. Présentation et non réception. Pas d’atteinte au droit d’accès à un tribunal garanti par la CEDH). </a:t>
            </a:r>
            <a:endParaRPr b="1" sz="1100">
              <a:solidFill>
                <a:schemeClr val="dk1"/>
              </a:solidFill>
              <a:latin typeface="Arial Rounded"/>
              <a:ea typeface="Arial Rounded"/>
              <a:cs typeface="Arial Rounded"/>
              <a:sym typeface="Arial Rounde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d5b8321742_0_78"/>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 name="Google Shape;136;g3d5b8321742_0_78"/>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37" name="Google Shape;137;g3d5b8321742_0_78"/>
          <p:cNvSpPr/>
          <p:nvPr/>
        </p:nvSpPr>
        <p:spPr>
          <a:xfrm>
            <a:off x="1218225" y="1850575"/>
            <a:ext cx="10217100" cy="4074300"/>
          </a:xfrm>
          <a:prstGeom prst="rect">
            <a:avLst/>
          </a:prstGeom>
          <a:noFill/>
          <a:ln>
            <a:noFill/>
          </a:ln>
        </p:spPr>
        <p:txBody>
          <a:bodyPr anchorCtr="0" anchor="ctr" bIns="0" lIns="0" spcFirstLastPara="1" rIns="0" wrap="square" tIns="0">
            <a:noAutofit/>
          </a:bodyPr>
          <a:lstStyle/>
          <a:p>
            <a:pPr indent="-311150" lvl="0" marL="457200" rtl="0" algn="l">
              <a:lnSpc>
                <a:spcPct val="115000"/>
              </a:lnSpc>
              <a:spcBef>
                <a:spcPts val="0"/>
              </a:spcBef>
              <a:spcAft>
                <a:spcPts val="0"/>
              </a:spcAft>
              <a:buClr>
                <a:schemeClr val="dk1"/>
              </a:buClr>
              <a:buSzPts val="1300"/>
              <a:buChar char="●"/>
            </a:pPr>
            <a:r>
              <a:rPr lang="en-US" sz="1300">
                <a:solidFill>
                  <a:schemeClr val="dk1"/>
                </a:solidFill>
              </a:rPr>
              <a:t>Bref retour sur la validité de l’écrit et signature électronique : </a:t>
            </a:r>
            <a:endParaRPr sz="1300">
              <a:solidFill>
                <a:schemeClr val="dk1"/>
              </a:solidFill>
            </a:endParaRPr>
          </a:p>
          <a:p>
            <a:pPr indent="0" lvl="0" marL="0" rtl="0" algn="l">
              <a:lnSpc>
                <a:spcPct val="115000"/>
              </a:lnSpc>
              <a:spcBef>
                <a:spcPts val="1200"/>
              </a:spcBef>
              <a:spcAft>
                <a:spcPts val="0"/>
              </a:spcAft>
              <a:buClr>
                <a:schemeClr val="dk1"/>
              </a:buClr>
              <a:buSzPts val="1400"/>
              <a:buFont typeface="Arial"/>
              <a:buNone/>
            </a:pPr>
            <a:r>
              <a:rPr lang="en-US" sz="1300">
                <a:solidFill>
                  <a:schemeClr val="dk1"/>
                </a:solidFill>
              </a:rPr>
              <a:t>Une dynamique européenne et liée à l’essor du commerce électronique et la volonté de former un marché numérique unique (directive européenne 1999/93 du 13 décembre 1999 sur la signature électronique ; Règlement européen #eIDAS du 23 juillet 2014).</a:t>
            </a:r>
            <a:endParaRPr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300">
                <a:solidFill>
                  <a:schemeClr val="dk1"/>
                </a:solidFill>
              </a:rPr>
              <a:t>Intégration par le droit positif français (Loi n° 2000-230 du 13 mars 2000 portant adaptation du droit de la preuve aux technologies de l'information et relative à la signature électronique ; la loi pour la confiance dans l’économie numérique du 21 juin 2004 (LCEN); Code civil, art. 1366 et 1367 sur la validité de l’écrit et la signature électronique ; Code de procédure civile, art. 287 et 288-1).</a:t>
            </a:r>
            <a:endParaRPr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300">
                <a:solidFill>
                  <a:schemeClr val="dk1"/>
                </a:solidFill>
              </a:rPr>
              <a:t>Sur la lettre recommandée</a:t>
            </a:r>
            <a:r>
              <a:rPr lang="en-US" sz="1300">
                <a:solidFill>
                  <a:schemeClr val="dk1"/>
                </a:solidFill>
              </a:rPr>
              <a:t> : Initialement Ordonnance du 16 juin 2005 (créant l’article 1369-8 du code civil) ; Loi pour une République Numérique du 7 octobre 2016 (LRN)  décret n°2018-347 du 9 mai 2018 : </a:t>
            </a:r>
            <a:r>
              <a:rPr b="1" lang="en-US" sz="1300">
                <a:solidFill>
                  <a:schemeClr val="dk1"/>
                </a:solidFill>
              </a:rPr>
              <a:t>principe d’équivalence</a:t>
            </a:r>
            <a:r>
              <a:rPr lang="en-US" sz="1300">
                <a:solidFill>
                  <a:schemeClr val="dk1"/>
                </a:solidFill>
              </a:rPr>
              <a:t> (l’envoi de la lettre recommandée électronique n’est plus uniquement cantonné aux seules relations contractuelles).</a:t>
            </a:r>
            <a:endParaRPr sz="13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US" sz="1300">
                <a:solidFill>
                  <a:schemeClr val="dk1"/>
                </a:solidFill>
              </a:rPr>
              <a:t>Code des postes et des télécommunications électroniques, art. L. 100 : </a:t>
            </a:r>
            <a:endParaRPr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1300">
                <a:solidFill>
                  <a:schemeClr val="dk1"/>
                </a:solidFill>
              </a:rPr>
              <a:t>“</a:t>
            </a:r>
            <a:r>
              <a:rPr i="1" lang="en-US" sz="1300" u="sng">
                <a:solidFill>
                  <a:schemeClr val="dk1"/>
                </a:solidFill>
              </a:rPr>
              <a:t>L'envoi recommandé électronique est équivalent à l'envoi par lettre recommandée</a:t>
            </a:r>
            <a:r>
              <a:rPr i="1" lang="en-US" sz="1300">
                <a:solidFill>
                  <a:schemeClr val="dk1"/>
                </a:solidFill>
              </a:rPr>
              <a:t>, dès lors qu'il satisfait aux exigences de l'article 44 du règlement (UE) n° 910/2014 du Parlement européen et du Conseil du 23 juillet 2014 sur l'identification électronique et les services de confiance pour les transactions électroniques au sein du marché intérieur et abrogeant la directive 1999/93/CE”.</a:t>
            </a:r>
            <a:endParaRPr i="1" sz="1300">
              <a:solidFill>
                <a:schemeClr val="dk1"/>
              </a:solidFill>
            </a:endParaRPr>
          </a:p>
          <a:p>
            <a:pPr indent="0" lvl="0" marL="457200" marR="0" rtl="0" algn="l">
              <a:spcBef>
                <a:spcPts val="0"/>
              </a:spcBef>
              <a:spcAft>
                <a:spcPts val="0"/>
              </a:spcAft>
              <a:buNone/>
            </a:pPr>
            <a:r>
              <a:t/>
            </a:r>
            <a:endParaRPr sz="1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d5b8321742_0_71"/>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 name="Google Shape;144;g3d5b8321742_0_71"/>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45" name="Google Shape;145;g3d5b8321742_0_71"/>
          <p:cNvSpPr/>
          <p:nvPr/>
        </p:nvSpPr>
        <p:spPr>
          <a:xfrm>
            <a:off x="1218225" y="2301550"/>
            <a:ext cx="4904100" cy="3623400"/>
          </a:xfrm>
          <a:prstGeom prst="rect">
            <a:avLst/>
          </a:prstGeom>
          <a:noFill/>
          <a:ln>
            <a:noFill/>
          </a:ln>
        </p:spPr>
        <p:txBody>
          <a:bodyPr anchorCtr="0" anchor="ctr" bIns="0" lIns="0" spcFirstLastPara="1" rIns="0" wrap="square" tIns="0">
            <a:noAutofit/>
          </a:bodyPr>
          <a:lstStyle/>
          <a:p>
            <a:pPr indent="0" lvl="0" marL="0" rtl="0" algn="just">
              <a:lnSpc>
                <a:spcPct val="115000"/>
              </a:lnSpc>
              <a:spcBef>
                <a:spcPts val="0"/>
              </a:spcBef>
              <a:spcAft>
                <a:spcPts val="0"/>
              </a:spcAft>
              <a:buClr>
                <a:schemeClr val="dk1"/>
              </a:buClr>
              <a:buSzPts val="1100"/>
              <a:buFont typeface="Arial"/>
              <a:buNone/>
            </a:pPr>
            <a:r>
              <a:rPr lang="en-US" sz="1500">
                <a:solidFill>
                  <a:schemeClr val="dk1"/>
                </a:solidFill>
              </a:rPr>
              <a:t>Dans le contexte de la dématérialisation et du règlement eIDAS, l’Agence nationale de la sécurité des systèmes d'information</a:t>
            </a:r>
            <a:r>
              <a:rPr b="1" lang="en-US" sz="2200">
                <a:solidFill>
                  <a:srgbClr val="161616"/>
                </a:solidFill>
                <a:highlight>
                  <a:schemeClr val="lt1"/>
                </a:highlight>
              </a:rPr>
              <a:t> </a:t>
            </a:r>
            <a:r>
              <a:rPr lang="en-US" sz="1500">
                <a:solidFill>
                  <a:schemeClr val="dk1"/>
                </a:solidFill>
              </a:rPr>
              <a:t>(ANSSI) joue un rôle important car elle garantit la sécurité des signatures électroniques et des services numériques en France. En outre, elle assure la certification de produits et services de sécurité ainsi que la qualification des prestataires de confiance.</a:t>
            </a:r>
            <a:endParaRPr sz="15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b="1" sz="15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US" sz="1500" u="sng">
                <a:solidFill>
                  <a:srgbClr val="1155CC"/>
                </a:solidFill>
                <a:hlinkClick r:id="rId3">
                  <a:extLst>
                    <a:ext uri="{A12FA001-AC4F-418D-AE19-62706E023703}">
                      <ahyp:hlinkClr val="tx"/>
                    </a:ext>
                  </a:extLst>
                </a:hlinkClick>
              </a:rPr>
              <a:t>https://messervices.cyber.gouv.fr/visas/catalogue-produits-services-profils-de-protection-sites-certifies-qualifies-agrees-anssi.pdf</a:t>
            </a:r>
            <a:endParaRPr sz="1500">
              <a:solidFill>
                <a:srgbClr val="595959"/>
              </a:solidFill>
            </a:endParaRPr>
          </a:p>
        </p:txBody>
      </p:sp>
      <p:sp>
        <p:nvSpPr>
          <p:cNvPr id="146" name="Google Shape;146;g3d5b8321742_0_71"/>
          <p:cNvSpPr txBox="1"/>
          <p:nvPr/>
        </p:nvSpPr>
        <p:spPr>
          <a:xfrm>
            <a:off x="6588175" y="2287075"/>
            <a:ext cx="4449000" cy="3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g3d5b8321742_0_71"/>
          <p:cNvPicPr preferRelativeResize="0"/>
          <p:nvPr/>
        </p:nvPicPr>
        <p:blipFill rotWithShape="1">
          <a:blip r:embed="rId4">
            <a:alphaModFix/>
          </a:blip>
          <a:srcRect b="0" l="0" r="0" t="0"/>
          <a:stretch/>
        </p:blipFill>
        <p:spPr>
          <a:xfrm>
            <a:off x="6365700" y="1996700"/>
            <a:ext cx="4976501" cy="39282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d5b8321742_0_64"/>
          <p:cNvSpPr/>
          <p:nvPr/>
        </p:nvSpPr>
        <p:spPr>
          <a:xfrm>
            <a:off x="943575" y="1853425"/>
            <a:ext cx="10766400" cy="47058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 name="Google Shape;154;g3d5b8321742_0_64"/>
          <p:cNvSpPr/>
          <p:nvPr/>
        </p:nvSpPr>
        <p:spPr>
          <a:xfrm>
            <a:off x="943582" y="13527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55" name="Google Shape;155;g3d5b8321742_0_64"/>
          <p:cNvSpPr/>
          <p:nvPr/>
        </p:nvSpPr>
        <p:spPr>
          <a:xfrm>
            <a:off x="1218225" y="2381850"/>
            <a:ext cx="10217100" cy="36234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400"/>
              <a:buFont typeface="Arial"/>
              <a:buNone/>
            </a:pPr>
            <a:r>
              <a:rPr lang="en-US" sz="1200">
                <a:solidFill>
                  <a:schemeClr val="dk1"/>
                </a:solidFill>
              </a:rPr>
              <a:t> Étapes  de la LRE (CPCE, art. L. 100 à L. 103 ; art. R.53 à R. 53-4) : </a:t>
            </a:r>
            <a:endParaRPr sz="1200">
              <a:solidFill>
                <a:schemeClr val="dk1"/>
              </a:solidFill>
            </a:endParaRPr>
          </a:p>
          <a:p>
            <a:pPr indent="-304800" lvl="0" marL="457200" rtl="0" algn="l">
              <a:lnSpc>
                <a:spcPct val="115000"/>
              </a:lnSpc>
              <a:spcBef>
                <a:spcPts val="1400"/>
              </a:spcBef>
              <a:spcAft>
                <a:spcPts val="0"/>
              </a:spcAft>
              <a:buClr>
                <a:schemeClr val="dk1"/>
              </a:buClr>
              <a:buSzPts val="1200"/>
              <a:buChar char="-"/>
            </a:pPr>
            <a:r>
              <a:rPr lang="en-US" sz="1200">
                <a:solidFill>
                  <a:schemeClr val="dk1"/>
                </a:solidFill>
              </a:rPr>
              <a:t>Prestataire de confiance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L’expéditeur envoie une lettre recommandée électronique (LRE) ;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L’expéditeur reçoit une preuve de dépôt de LRE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Le destinataire est informé par voie électronique qu’une LRE lui est destinée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Le destinataire a un délai de 15 jours pour accepter ou refuser la réception de la LRE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En cas d’acceptation, la LRE est transmise au destinataire, et le prestataire conserve une preuve de la transmission pendant 1 an minimum</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En cas de refus ou de non-réclamation, le prestataire met à disposition de l'expéditeur une preuve de refus ou de non-réclamation pendant 1 an minimum</a:t>
            </a:r>
            <a:endParaRPr sz="1200">
              <a:solidFill>
                <a:schemeClr val="dk1"/>
              </a:solidFill>
            </a:endParaRPr>
          </a:p>
          <a:p>
            <a:pPr indent="0" lvl="0" marL="0" rtl="0" algn="l">
              <a:lnSpc>
                <a:spcPct val="115000"/>
              </a:lnSpc>
              <a:spcBef>
                <a:spcPts val="0"/>
              </a:spcBef>
              <a:spcAft>
                <a:spcPts val="0"/>
              </a:spcAft>
              <a:buClr>
                <a:schemeClr val="dk1"/>
              </a:buClr>
              <a:buSzPts val="1400"/>
              <a:buFont typeface="Arial"/>
              <a:buNone/>
            </a:pPr>
            <a:r>
              <a:rPr lang="en-US" sz="1200">
                <a:solidFill>
                  <a:schemeClr val="dk1"/>
                </a:solidFill>
              </a:rPr>
              <a:t>Nota. Concernant la vérification initiale d’identité de l’expéditeur : R. 53-1.</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500">
                <a:solidFill>
                  <a:schemeClr val="dk1"/>
                </a:solidFill>
              </a:rPr>
              <a:t>&gt; </a:t>
            </a:r>
            <a:r>
              <a:rPr lang="en-US" sz="1200">
                <a:solidFill>
                  <a:schemeClr val="dk1"/>
                </a:solidFill>
              </a:rPr>
              <a:t>Art. 44 du Règlement (UE) n° 910/2014 du Parlement européen et du Conseil du 23 juillet 2014 sur l'identification électronique et les services de confiance pour les transactions électroniques au sein du marché intérieur qui impose les obligations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-D’identification de l’expéditeur et du destinataire : le prestataire chargé de l'acheminement doit se porter responsable de la bonne identité de l’expéditeur et du destinataire de la lettre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-De preuve du dépôt par l’expéditeur des données et du moment de ce dépôt : les dates d’expédition et de réception de la lettre doivent être garanties et vérifiables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-De preuve de la réception par le destinataire ou son mandataire des données transmises et du moment de cette réception ;</a:t>
            </a:r>
            <a:endParaRPr sz="12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d5b8321742_0_57"/>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g3d5b8321742_0_57"/>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63" name="Google Shape;163;g3d5b8321742_0_57"/>
          <p:cNvSpPr/>
          <p:nvPr/>
        </p:nvSpPr>
        <p:spPr>
          <a:xfrm>
            <a:off x="1218225" y="2301550"/>
            <a:ext cx="5080800" cy="3623400"/>
          </a:xfrm>
          <a:prstGeom prst="rect">
            <a:avLst/>
          </a:prstGeom>
          <a:noFill/>
          <a:ln>
            <a:noFill/>
          </a:ln>
        </p:spPr>
        <p:txBody>
          <a:bodyPr anchorCtr="0" anchor="ctr" bIns="0" lIns="0" spcFirstLastPara="1" rIns="0" wrap="square" tIns="0">
            <a:noAutofit/>
          </a:bodyPr>
          <a:lstStyle/>
          <a:p>
            <a:pPr indent="0" lvl="0" marL="457200" marR="0" rtl="0" algn="l">
              <a:spcBef>
                <a:spcPts val="0"/>
              </a:spcBef>
              <a:spcAft>
                <a:spcPts val="0"/>
              </a:spcAft>
              <a:buNone/>
            </a:pPr>
            <a:r>
              <a:rPr lang="en-US">
                <a:solidFill>
                  <a:schemeClr val="dk1"/>
                </a:solidFill>
              </a:rPr>
              <a:t>Procédé électronique mis en oeuvre par un prestataire de services de confiance qualifié (PSCo)</a:t>
            </a:r>
            <a:endParaRPr>
              <a:solidFill>
                <a:schemeClr val="dk1"/>
              </a:solidFill>
            </a:endParaRPr>
          </a:p>
          <a:p>
            <a:pPr indent="0" lvl="0" marL="457200" marR="0" rtl="0" algn="l">
              <a:spcBef>
                <a:spcPts val="0"/>
              </a:spcBef>
              <a:spcAft>
                <a:spcPts val="0"/>
              </a:spcAft>
              <a:buNone/>
            </a:pPr>
            <a:r>
              <a:rPr lang="en-US">
                <a:solidFill>
                  <a:schemeClr val="dk1"/>
                </a:solidFill>
              </a:rPr>
              <a:t>D. 17 mars 1967, art. 64 : </a:t>
            </a:r>
            <a:endParaRPr>
              <a:solidFill>
                <a:schemeClr val="dk1"/>
              </a:solidFill>
            </a:endParaRPr>
          </a:p>
          <a:p>
            <a:pPr indent="0" lvl="0" marL="457200" marR="0" rtl="0" algn="l">
              <a:spcBef>
                <a:spcPts val="0"/>
              </a:spcBef>
              <a:spcAft>
                <a:spcPts val="0"/>
              </a:spcAft>
              <a:buNone/>
            </a:pPr>
            <a:r>
              <a:rPr lang="en-US">
                <a:solidFill>
                  <a:schemeClr val="dk1"/>
                </a:solidFill>
              </a:rPr>
              <a:t>“2° Soit au moyen d'un procédé électronique mis en œuvre par l'intermédiaire d'un prestataire de services de confiance qualifié et garantissant l'intégrité des données, la sécurité, ainsi que la traçabilité des communications, dans les conditions prévues aux articles 64-5 à 64-9”.</a:t>
            </a:r>
            <a:endParaRPr>
              <a:solidFill>
                <a:schemeClr val="dk1"/>
              </a:solidFill>
            </a:endParaRPr>
          </a:p>
          <a:p>
            <a:pPr indent="0" lvl="0" marL="457200" marR="0" rtl="0" algn="l">
              <a:spcBef>
                <a:spcPts val="0"/>
              </a:spcBef>
              <a:spcAft>
                <a:spcPts val="0"/>
              </a:spcAft>
              <a:buNone/>
            </a:pPr>
            <a:r>
              <a:t/>
            </a:r>
            <a:endParaRPr>
              <a:solidFill>
                <a:schemeClr val="dk1"/>
              </a:solidFill>
            </a:endParaRPr>
          </a:p>
          <a:p>
            <a:pPr indent="0" lvl="0" marL="457200" marR="0" rtl="0" algn="l">
              <a:spcBef>
                <a:spcPts val="0"/>
              </a:spcBef>
              <a:spcAft>
                <a:spcPts val="0"/>
              </a:spcAft>
              <a:buNone/>
            </a:pPr>
            <a:r>
              <a:rPr lang="en-US">
                <a:solidFill>
                  <a:schemeClr val="dk1"/>
                </a:solidFill>
              </a:rPr>
              <a:t>&gt; Délivrance à l'expéditeur d'un récépissé du dépôt et </a:t>
            </a:r>
            <a:endParaRPr>
              <a:solidFill>
                <a:schemeClr val="dk1"/>
              </a:solidFill>
            </a:endParaRPr>
          </a:p>
          <a:p>
            <a:pPr indent="0" lvl="0" marL="457200" marR="0" rtl="0" algn="l">
              <a:spcBef>
                <a:spcPts val="0"/>
              </a:spcBef>
              <a:spcAft>
                <a:spcPts val="0"/>
              </a:spcAft>
              <a:buNone/>
            </a:pPr>
            <a:r>
              <a:rPr lang="en-US">
                <a:solidFill>
                  <a:schemeClr val="dk1"/>
                </a:solidFill>
              </a:rPr>
              <a:t>d'un justificatif d'envoi (D. 17 mars 1967, art. 64-5 : informations requises).</a:t>
            </a:r>
            <a:endParaRPr>
              <a:solidFill>
                <a:schemeClr val="dk1"/>
              </a:solidFill>
            </a:endParaRPr>
          </a:p>
          <a:p>
            <a:pPr indent="0" lvl="0" marL="457200" marR="0" rtl="0" algn="l">
              <a:spcBef>
                <a:spcPts val="0"/>
              </a:spcBef>
              <a:spcAft>
                <a:spcPts val="0"/>
              </a:spcAft>
              <a:buNone/>
            </a:pPr>
            <a:r>
              <a:t/>
            </a:r>
            <a:endParaRPr>
              <a:solidFill>
                <a:schemeClr val="dk1"/>
              </a:solidFill>
            </a:endParaRPr>
          </a:p>
          <a:p>
            <a:pPr indent="0" lvl="0" marL="457200" marR="0" rtl="0" algn="l">
              <a:spcBef>
                <a:spcPts val="0"/>
              </a:spcBef>
              <a:spcAft>
                <a:spcPts val="0"/>
              </a:spcAft>
              <a:buNone/>
            </a:pPr>
            <a:r>
              <a:rPr lang="en-US">
                <a:solidFill>
                  <a:schemeClr val="dk1"/>
                </a:solidFill>
              </a:rPr>
              <a:t>Le prestataire conserve les preuves de dépôt et de transmission </a:t>
            </a:r>
            <a:endParaRPr>
              <a:solidFill>
                <a:schemeClr val="dk1"/>
              </a:solidFill>
            </a:endParaRPr>
          </a:p>
          <a:p>
            <a:pPr indent="0" lvl="0" marL="457200" marR="0" rtl="0" algn="l">
              <a:spcBef>
                <a:spcPts val="0"/>
              </a:spcBef>
              <a:spcAft>
                <a:spcPts val="0"/>
              </a:spcAft>
              <a:buNone/>
            </a:pPr>
            <a:r>
              <a:rPr lang="en-US">
                <a:solidFill>
                  <a:schemeClr val="dk1"/>
                </a:solidFill>
              </a:rPr>
              <a:t>pour une durée minimale d'un an (art. 64-5 précité)</a:t>
            </a:r>
            <a:endParaRPr>
              <a:solidFill>
                <a:schemeClr val="dk1"/>
              </a:solidFill>
            </a:endParaRPr>
          </a:p>
          <a:p>
            <a:pPr indent="0" lvl="0" marL="457200" marR="0" rtl="0" algn="l">
              <a:spcBef>
                <a:spcPts val="0"/>
              </a:spcBef>
              <a:spcAft>
                <a:spcPts val="0"/>
              </a:spcAft>
              <a:buNone/>
            </a:pPr>
            <a:r>
              <a:t/>
            </a:r>
            <a:endParaRPr>
              <a:solidFill>
                <a:schemeClr val="dk1"/>
              </a:solidFill>
            </a:endParaRPr>
          </a:p>
          <a:p>
            <a:pPr indent="0" lvl="0" marL="457200" marR="0" rtl="0" algn="l">
              <a:spcBef>
                <a:spcPts val="0"/>
              </a:spcBef>
              <a:spcAft>
                <a:spcPts val="0"/>
              </a:spcAft>
              <a:buNone/>
            </a:pPr>
            <a:r>
              <a:rPr lang="en-US">
                <a:solidFill>
                  <a:schemeClr val="dk1"/>
                </a:solidFill>
              </a:rPr>
              <a:t>Ex. AR24.</a:t>
            </a:r>
            <a:endParaRPr>
              <a:solidFill>
                <a:schemeClr val="dk1"/>
              </a:solidFill>
            </a:endParaRPr>
          </a:p>
          <a:p>
            <a:pPr indent="0" lvl="0" marL="457200" marR="0" rtl="0" algn="l">
              <a:spcBef>
                <a:spcPts val="0"/>
              </a:spcBef>
              <a:spcAft>
                <a:spcPts val="0"/>
              </a:spcAft>
              <a:buNone/>
            </a:pPr>
            <a:r>
              <a:t/>
            </a:r>
            <a:endParaRPr sz="500">
              <a:solidFill>
                <a:schemeClr val="dk1"/>
              </a:solidFill>
            </a:endParaRPr>
          </a:p>
        </p:txBody>
      </p:sp>
      <p:pic>
        <p:nvPicPr>
          <p:cNvPr id="164" name="Google Shape;164;g3d5b8321742_0_57"/>
          <p:cNvPicPr preferRelativeResize="0"/>
          <p:nvPr/>
        </p:nvPicPr>
        <p:blipFill rotWithShape="1">
          <a:blip r:embed="rId3">
            <a:alphaModFix/>
          </a:blip>
          <a:srcRect b="0" l="0" r="0" t="0"/>
          <a:stretch/>
        </p:blipFill>
        <p:spPr>
          <a:xfrm>
            <a:off x="6199000" y="2479675"/>
            <a:ext cx="5353050" cy="2971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d5b8321742_0_87"/>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g3d5b8321742_0_87"/>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72" name="Google Shape;172;g3d5b8321742_0_87"/>
          <p:cNvSpPr/>
          <p:nvPr/>
        </p:nvSpPr>
        <p:spPr>
          <a:xfrm>
            <a:off x="1009425" y="2301550"/>
            <a:ext cx="5626800" cy="3623400"/>
          </a:xfrm>
          <a:prstGeom prst="rect">
            <a:avLst/>
          </a:prstGeom>
          <a:noFill/>
          <a:ln>
            <a:noFill/>
          </a:ln>
        </p:spPr>
        <p:txBody>
          <a:bodyPr anchorCtr="0" anchor="ctr" bIns="0" lIns="0" spcFirstLastPara="1" rIns="0" wrap="square" tIns="0">
            <a:noAutofit/>
          </a:bodyPr>
          <a:lstStyle/>
          <a:p>
            <a:pPr indent="0" lvl="0" marL="457200" marR="0" rtl="0" algn="l">
              <a:spcBef>
                <a:spcPts val="0"/>
              </a:spcBef>
              <a:spcAft>
                <a:spcPts val="0"/>
              </a:spcAft>
              <a:buNone/>
            </a:pPr>
            <a:r>
              <a:rPr lang="en-US" sz="1300">
                <a:solidFill>
                  <a:schemeClr val="dk1"/>
                </a:solidFill>
              </a:rPr>
              <a:t>&gt; Avis électronique envoyé au destinataire (D. 17 mars 1967, art. 64-6 : informations requises).</a:t>
            </a:r>
            <a:endParaRPr sz="1300">
              <a:solidFill>
                <a:schemeClr val="dk1"/>
              </a:solidFill>
            </a:endParaRPr>
          </a:p>
          <a:p>
            <a:pPr indent="0" lvl="0" marL="457200" marR="0" rtl="0" algn="l">
              <a:spcBef>
                <a:spcPts val="0"/>
              </a:spcBef>
              <a:spcAft>
                <a:spcPts val="0"/>
              </a:spcAft>
              <a:buNone/>
            </a:pPr>
            <a:r>
              <a:t/>
            </a:r>
            <a:endParaRPr sz="1300">
              <a:solidFill>
                <a:schemeClr val="dk1"/>
              </a:solidFill>
            </a:endParaRPr>
          </a:p>
          <a:p>
            <a:pPr indent="0" lvl="0" marL="457200" marR="0" rtl="0" algn="l">
              <a:spcBef>
                <a:spcPts val="0"/>
              </a:spcBef>
              <a:spcAft>
                <a:spcPts val="0"/>
              </a:spcAft>
              <a:buNone/>
            </a:pPr>
            <a:r>
              <a:rPr lang="en-US" sz="1300">
                <a:solidFill>
                  <a:schemeClr val="dk1"/>
                </a:solidFill>
              </a:rPr>
              <a:t>&gt; Message de rappel après 48 h en cas d’absence de téléchargement du contenu de l’envoi électronique (D. 17 mars 1967, art. 64-7) : “Ce nouveau message est sans incidence sur le point de départ du délai mentionné au second alinéa de l'article 64-2”</a:t>
            </a:r>
            <a:endParaRPr sz="1300">
              <a:solidFill>
                <a:schemeClr val="dk1"/>
              </a:solidFill>
            </a:endParaRPr>
          </a:p>
          <a:p>
            <a:pPr indent="0" lvl="0" marL="457200" marR="0" rtl="0" algn="l">
              <a:spcBef>
                <a:spcPts val="0"/>
              </a:spcBef>
              <a:spcAft>
                <a:spcPts val="0"/>
              </a:spcAft>
              <a:buNone/>
            </a:pPr>
            <a:r>
              <a:rPr lang="en-US" sz="1300">
                <a:solidFill>
                  <a:schemeClr val="dk1"/>
                </a:solidFill>
              </a:rPr>
              <a:t>&gt; Conservation de l'historique de la transmission (D. 17 mars 1967, art. 64-8) : durée minimale d’1 an.</a:t>
            </a:r>
            <a:endParaRPr sz="1300">
              <a:solidFill>
                <a:schemeClr val="dk1"/>
              </a:solidFill>
            </a:endParaRPr>
          </a:p>
          <a:p>
            <a:pPr indent="0" lvl="0" marL="457200" marR="0" rtl="0" algn="l">
              <a:spcBef>
                <a:spcPts val="0"/>
              </a:spcBef>
              <a:spcAft>
                <a:spcPts val="0"/>
              </a:spcAft>
              <a:buNone/>
            </a:pPr>
            <a:r>
              <a:rPr lang="en-US" sz="1300">
                <a:solidFill>
                  <a:schemeClr val="dk1"/>
                </a:solidFill>
              </a:rPr>
              <a:t>&gt; Responsabilité du prestataire (D. 17 mars 1967, art. 65) : renvoi à l’article R.2-1 du CPCE qui fixe l’indemnité à la somme de 16 euros.</a:t>
            </a:r>
            <a:endParaRPr sz="1300">
              <a:solidFill>
                <a:schemeClr val="dk1"/>
              </a:solidFill>
            </a:endParaRPr>
          </a:p>
          <a:p>
            <a:pPr indent="0" lvl="0" marL="457200" marR="0" rtl="0" algn="l">
              <a:spcBef>
                <a:spcPts val="0"/>
              </a:spcBef>
              <a:spcAft>
                <a:spcPts val="0"/>
              </a:spcAft>
              <a:buNone/>
            </a:pPr>
            <a:r>
              <a:t/>
            </a:r>
            <a:endParaRPr sz="1300">
              <a:solidFill>
                <a:schemeClr val="dk1"/>
              </a:solidFill>
            </a:endParaRPr>
          </a:p>
          <a:p>
            <a:pPr indent="0" lvl="0" marL="457200" marR="0" rtl="0" algn="l">
              <a:spcBef>
                <a:spcPts val="0"/>
              </a:spcBef>
              <a:spcAft>
                <a:spcPts val="0"/>
              </a:spcAft>
              <a:buNone/>
            </a:pPr>
            <a:r>
              <a:t/>
            </a:r>
            <a:endParaRPr sz="1300">
              <a:solidFill>
                <a:schemeClr val="dk1"/>
              </a:solidFill>
            </a:endParaRPr>
          </a:p>
          <a:p>
            <a:pPr indent="0" lvl="0" marL="457200" marR="0" rtl="0" algn="l">
              <a:spcBef>
                <a:spcPts val="0"/>
              </a:spcBef>
              <a:spcAft>
                <a:spcPts val="0"/>
              </a:spcAft>
              <a:buNone/>
            </a:pPr>
            <a:r>
              <a:t/>
            </a:r>
            <a:endParaRPr sz="1300">
              <a:solidFill>
                <a:schemeClr val="dk1"/>
              </a:solidFill>
            </a:endParaRPr>
          </a:p>
          <a:p>
            <a:pPr indent="0" lvl="0" marL="457200" marR="0" rtl="0" algn="l">
              <a:spcBef>
                <a:spcPts val="0"/>
              </a:spcBef>
              <a:spcAft>
                <a:spcPts val="0"/>
              </a:spcAft>
              <a:buNone/>
            </a:pPr>
            <a:r>
              <a:rPr lang="en-US" sz="1300">
                <a:solidFill>
                  <a:schemeClr val="dk1"/>
                </a:solidFill>
              </a:rPr>
              <a:t>Ex. AR24, preuve d’accusé réception. </a:t>
            </a:r>
            <a:endParaRPr sz="1300">
              <a:solidFill>
                <a:schemeClr val="dk1"/>
              </a:solidFill>
            </a:endParaRPr>
          </a:p>
          <a:p>
            <a:pPr indent="0" lvl="0" marL="457200" marR="0" rtl="0" algn="l">
              <a:spcBef>
                <a:spcPts val="0"/>
              </a:spcBef>
              <a:spcAft>
                <a:spcPts val="0"/>
              </a:spcAft>
              <a:buNone/>
            </a:pPr>
            <a:r>
              <a:t/>
            </a:r>
            <a:endParaRPr sz="200">
              <a:solidFill>
                <a:schemeClr val="dk1"/>
              </a:solidFill>
            </a:endParaRPr>
          </a:p>
        </p:txBody>
      </p:sp>
      <p:pic>
        <p:nvPicPr>
          <p:cNvPr id="173" name="Google Shape;173;g3d5b8321742_0_87"/>
          <p:cNvPicPr preferRelativeResize="0"/>
          <p:nvPr/>
        </p:nvPicPr>
        <p:blipFill rotWithShape="1">
          <a:blip r:embed="rId3">
            <a:alphaModFix/>
          </a:blip>
          <a:srcRect b="0" l="0" r="0" t="0"/>
          <a:stretch/>
        </p:blipFill>
        <p:spPr>
          <a:xfrm>
            <a:off x="6915325" y="2741399"/>
            <a:ext cx="4665129" cy="2743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d5b8321742_0_50"/>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 name="Google Shape;180;g3d5b8321742_0_50"/>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81" name="Google Shape;181;g3d5b8321742_0_50"/>
          <p:cNvSpPr/>
          <p:nvPr/>
        </p:nvSpPr>
        <p:spPr>
          <a:xfrm>
            <a:off x="1218225" y="1949800"/>
            <a:ext cx="10217100" cy="674700"/>
          </a:xfrm>
          <a:prstGeom prst="rect">
            <a:avLst/>
          </a:prstGeom>
          <a:noFill/>
          <a:ln>
            <a:noFill/>
          </a:ln>
        </p:spPr>
        <p:txBody>
          <a:bodyPr anchorCtr="0" anchor="ctr" bIns="0" lIns="0" spcFirstLastPara="1" rIns="0" wrap="square" tIns="0">
            <a:noAutofit/>
          </a:bodyPr>
          <a:lstStyle/>
          <a:p>
            <a:pPr indent="0" lvl="0" marL="0" rtl="0" algn="l">
              <a:spcBef>
                <a:spcPts val="647"/>
              </a:spcBef>
              <a:spcAft>
                <a:spcPts val="0"/>
              </a:spcAft>
              <a:buClr>
                <a:schemeClr val="dk1"/>
              </a:buClr>
              <a:buSzPts val="1400"/>
              <a:buFont typeface="Arial"/>
              <a:buNone/>
            </a:pPr>
            <a:r>
              <a:rPr lang="en-US" sz="1800">
                <a:solidFill>
                  <a:schemeClr val="dk1"/>
                </a:solidFill>
              </a:rPr>
              <a:t>Ex. AR24, preuve de négligence et de non distribution.</a:t>
            </a:r>
            <a:endParaRPr sz="1800">
              <a:solidFill>
                <a:schemeClr val="dk1"/>
              </a:solidFill>
            </a:endParaRPr>
          </a:p>
          <a:p>
            <a:pPr indent="0" lvl="0" marL="457200" marR="0" rtl="0" algn="l">
              <a:spcBef>
                <a:spcPts val="0"/>
              </a:spcBef>
              <a:spcAft>
                <a:spcPts val="0"/>
              </a:spcAft>
              <a:buNone/>
            </a:pPr>
            <a:r>
              <a:t/>
            </a:r>
            <a:endParaRPr sz="500">
              <a:solidFill>
                <a:schemeClr val="dk1"/>
              </a:solidFill>
            </a:endParaRPr>
          </a:p>
        </p:txBody>
      </p:sp>
      <p:pic>
        <p:nvPicPr>
          <p:cNvPr id="182" name="Google Shape;182;g3d5b8321742_0_50"/>
          <p:cNvPicPr preferRelativeResize="0"/>
          <p:nvPr/>
        </p:nvPicPr>
        <p:blipFill rotWithShape="1">
          <a:blip r:embed="rId3">
            <a:alphaModFix/>
          </a:blip>
          <a:srcRect b="0" l="0" r="0" t="0"/>
          <a:stretch/>
        </p:blipFill>
        <p:spPr>
          <a:xfrm>
            <a:off x="1416550" y="2890275"/>
            <a:ext cx="5018425" cy="2951500"/>
          </a:xfrm>
          <a:prstGeom prst="rect">
            <a:avLst/>
          </a:prstGeom>
          <a:noFill/>
          <a:ln>
            <a:noFill/>
          </a:ln>
        </p:spPr>
      </p:pic>
      <p:pic>
        <p:nvPicPr>
          <p:cNvPr id="183" name="Google Shape;183;g3d5b8321742_0_50"/>
          <p:cNvPicPr preferRelativeResize="0"/>
          <p:nvPr/>
        </p:nvPicPr>
        <p:blipFill rotWithShape="1">
          <a:blip r:embed="rId4">
            <a:alphaModFix/>
          </a:blip>
          <a:srcRect b="0" l="0" r="0" t="0"/>
          <a:stretch/>
        </p:blipFill>
        <p:spPr>
          <a:xfrm>
            <a:off x="6915325" y="2868275"/>
            <a:ext cx="4587926" cy="27005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d5b8321742_0_94"/>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g3d5b8321742_0_94"/>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91" name="Google Shape;191;g3d5b8321742_0_94"/>
          <p:cNvSpPr/>
          <p:nvPr/>
        </p:nvSpPr>
        <p:spPr>
          <a:xfrm>
            <a:off x="1218225" y="2301550"/>
            <a:ext cx="10217100" cy="3623400"/>
          </a:xfrm>
          <a:prstGeom prst="rect">
            <a:avLst/>
          </a:prstGeom>
          <a:noFill/>
          <a:ln>
            <a:noFill/>
          </a:ln>
        </p:spPr>
        <p:txBody>
          <a:bodyPr anchorCtr="0" anchor="ctr" bIns="0" lIns="0" spcFirstLastPara="1" rIns="0" wrap="square" tIns="0">
            <a:noAutofit/>
          </a:bodyPr>
          <a:lstStyle/>
          <a:p>
            <a:pPr indent="0" lvl="0" marL="457200" marR="0" rtl="0" algn="l">
              <a:spcBef>
                <a:spcPts val="0"/>
              </a:spcBef>
              <a:spcAft>
                <a:spcPts val="0"/>
              </a:spcAft>
              <a:buNone/>
            </a:pPr>
            <a:r>
              <a:rPr lang="en-US" sz="1600">
                <a:solidFill>
                  <a:schemeClr val="dk1"/>
                </a:solidFill>
              </a:rPr>
              <a:t>&gt; Point de départ des notifications par voie électronique : </a:t>
            </a:r>
            <a:endParaRPr sz="1600">
              <a:solidFill>
                <a:schemeClr val="dk1"/>
              </a:solidFill>
            </a:endParaRPr>
          </a:p>
          <a:p>
            <a:pPr indent="0" lvl="0" marL="457200" marR="0" rtl="0" algn="l">
              <a:spcBef>
                <a:spcPts val="0"/>
              </a:spcBef>
              <a:spcAft>
                <a:spcPts val="0"/>
              </a:spcAft>
              <a:buNone/>
            </a:pPr>
            <a:r>
              <a:t/>
            </a:r>
            <a:endParaRPr sz="1600">
              <a:solidFill>
                <a:schemeClr val="dk1"/>
              </a:solidFill>
            </a:endParaRPr>
          </a:p>
          <a:p>
            <a:pPr indent="0" lvl="0" marL="457200" marR="0" rtl="0" algn="l">
              <a:spcBef>
                <a:spcPts val="0"/>
              </a:spcBef>
              <a:spcAft>
                <a:spcPts val="0"/>
              </a:spcAft>
              <a:buNone/>
            </a:pPr>
            <a:r>
              <a:rPr lang="en-US" sz="1600">
                <a:solidFill>
                  <a:schemeClr val="dk1"/>
                </a:solidFill>
              </a:rPr>
              <a:t>Le délai que les notifications et mises en demeure par voie électronique font courir a pour point de départ le lendemain de la transmission, par le prestataire de services de confiance qualifié, de l'avis électronique informant le destinataire d'un envoi électronique. </a:t>
            </a:r>
            <a:endParaRPr sz="1600">
              <a:solidFill>
                <a:schemeClr val="dk1"/>
              </a:solidFill>
            </a:endParaRPr>
          </a:p>
          <a:p>
            <a:pPr indent="0" lvl="0" marL="457200" marR="0" rtl="0" algn="l">
              <a:spcBef>
                <a:spcPts val="0"/>
              </a:spcBef>
              <a:spcAft>
                <a:spcPts val="0"/>
              </a:spcAft>
              <a:buNone/>
            </a:pPr>
            <a:r>
              <a:rPr lang="en-US" sz="1600">
                <a:solidFill>
                  <a:schemeClr val="dk1"/>
                </a:solidFill>
              </a:rPr>
              <a:t>D. 17 mars 1967, art. 64, al. 4 </a:t>
            </a:r>
            <a:endParaRPr sz="1600">
              <a:solidFill>
                <a:schemeClr val="dk1"/>
              </a:solidFill>
            </a:endParaRPr>
          </a:p>
          <a:p>
            <a:pPr indent="0" lvl="0" marL="457200" marR="0" rtl="0" algn="l">
              <a:spcBef>
                <a:spcPts val="0"/>
              </a:spcBef>
              <a:spcAft>
                <a:spcPts val="0"/>
              </a:spcAft>
              <a:buNone/>
            </a:pPr>
            <a:r>
              <a:t/>
            </a:r>
            <a:endParaRPr sz="1600">
              <a:solidFill>
                <a:schemeClr val="dk1"/>
              </a:solidFill>
            </a:endParaRPr>
          </a:p>
          <a:p>
            <a:pPr indent="0" lvl="0" marL="457200" marR="0" rtl="0" algn="l">
              <a:spcBef>
                <a:spcPts val="0"/>
              </a:spcBef>
              <a:spcAft>
                <a:spcPts val="0"/>
              </a:spcAft>
              <a:buNone/>
            </a:pPr>
            <a:r>
              <a:rPr lang="en-US" sz="1600">
                <a:solidFill>
                  <a:schemeClr val="dk1"/>
                </a:solidFill>
              </a:rPr>
              <a:t>&gt; Les différences entre les 2 régimes : </a:t>
            </a:r>
            <a:endParaRPr sz="1600">
              <a:solidFill>
                <a:schemeClr val="dk1"/>
              </a:solidFill>
            </a:endParaRPr>
          </a:p>
          <a:p>
            <a:pPr indent="0" lvl="0" marL="457200" marR="0" rtl="0" algn="l">
              <a:spcBef>
                <a:spcPts val="0"/>
              </a:spcBef>
              <a:spcAft>
                <a:spcPts val="0"/>
              </a:spcAft>
              <a:buNone/>
            </a:pPr>
            <a:r>
              <a:t/>
            </a:r>
            <a:endParaRPr sz="1600">
              <a:solidFill>
                <a:schemeClr val="dk1"/>
              </a:solidFill>
            </a:endParaRPr>
          </a:p>
          <a:p>
            <a:pPr indent="0" lvl="0" marL="457200" marR="0" rtl="0" algn="l">
              <a:spcBef>
                <a:spcPts val="0"/>
              </a:spcBef>
              <a:spcAft>
                <a:spcPts val="0"/>
              </a:spcAft>
              <a:buNone/>
            </a:pPr>
            <a:r>
              <a:rPr lang="en-US" sz="1600">
                <a:solidFill>
                  <a:schemeClr val="dk1"/>
                </a:solidFill>
              </a:rPr>
              <a:t>L'avis délivré au destinataire indique le nom de l'expéditeur ainsi que l'objet de l'envoi ;</a:t>
            </a:r>
            <a:endParaRPr sz="1600">
              <a:solidFill>
                <a:schemeClr val="dk1"/>
              </a:solidFill>
            </a:endParaRPr>
          </a:p>
          <a:p>
            <a:pPr indent="0" lvl="0" marL="457200" marR="0" rtl="0" algn="l">
              <a:spcBef>
                <a:spcPts val="0"/>
              </a:spcBef>
              <a:spcAft>
                <a:spcPts val="0"/>
              </a:spcAft>
              <a:buNone/>
            </a:pPr>
            <a:r>
              <a:rPr lang="en-US" sz="1600">
                <a:solidFill>
                  <a:schemeClr val="dk1"/>
                </a:solidFill>
              </a:rPr>
              <a:t>une mention attire l'attention du destinataire sur le point de départ du délai que la notification fait courir qui n'est pas la date à laquelle il ouvre l'envoi ;</a:t>
            </a:r>
            <a:endParaRPr sz="1600">
              <a:solidFill>
                <a:schemeClr val="dk1"/>
              </a:solidFill>
            </a:endParaRPr>
          </a:p>
          <a:p>
            <a:pPr indent="0" lvl="0" marL="457200" marR="0" rtl="0" algn="l">
              <a:spcBef>
                <a:spcPts val="0"/>
              </a:spcBef>
              <a:spcAft>
                <a:spcPts val="0"/>
              </a:spcAft>
              <a:buNone/>
            </a:pPr>
            <a:r>
              <a:rPr lang="en-US" sz="1600">
                <a:solidFill>
                  <a:schemeClr val="dk1"/>
                </a:solidFill>
              </a:rPr>
              <a:t>En cas de défaut de téléchargement, un message de rappel doit être envoyé, qui n'existe pas dans le dispositif LRE.</a:t>
            </a:r>
            <a:endParaRPr sz="1600">
              <a:solidFill>
                <a:schemeClr val="dk1"/>
              </a:solidFill>
            </a:endParaRPr>
          </a:p>
          <a:p>
            <a:pPr indent="0" lvl="0" marL="457200" marR="0" rtl="0" algn="l">
              <a:spcBef>
                <a:spcPts val="0"/>
              </a:spcBef>
              <a:spcAft>
                <a:spcPts val="0"/>
              </a:spcAft>
              <a:buNone/>
            </a:pPr>
            <a:r>
              <a:t/>
            </a:r>
            <a:endParaRPr sz="5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d5b8321742_0_119"/>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g3d5b8321742_0_119"/>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Délai</a:t>
            </a:r>
            <a:r>
              <a:rPr lang="en-US" sz="3000">
                <a:solidFill>
                  <a:schemeClr val="dk1"/>
                </a:solidFill>
              </a:rPr>
              <a:t> de convocation</a:t>
            </a:r>
            <a:endParaRPr sz="3000">
              <a:solidFill>
                <a:schemeClr val="dk1"/>
              </a:solidFill>
              <a:latin typeface="Arial"/>
              <a:ea typeface="Arial"/>
              <a:cs typeface="Arial"/>
              <a:sym typeface="Arial"/>
            </a:endParaRPr>
          </a:p>
        </p:txBody>
      </p:sp>
      <p:sp>
        <p:nvSpPr>
          <p:cNvPr id="199" name="Google Shape;199;g3d5b8321742_0_119"/>
          <p:cNvSpPr/>
          <p:nvPr/>
        </p:nvSpPr>
        <p:spPr>
          <a:xfrm>
            <a:off x="1218225" y="2237325"/>
            <a:ext cx="10217100" cy="3623400"/>
          </a:xfrm>
          <a:prstGeom prst="rect">
            <a:avLst/>
          </a:prstGeom>
          <a:noFill/>
          <a:ln>
            <a:noFill/>
          </a:ln>
        </p:spPr>
        <p:txBody>
          <a:bodyPr anchorCtr="0" anchor="ctr" bIns="0" lIns="0" spcFirstLastPara="1" rIns="0" wrap="square" tIns="0">
            <a:noAutofit/>
          </a:bodyPr>
          <a:lstStyle/>
          <a:p>
            <a:pPr indent="-336550" lvl="0" marL="457200" marR="0" rtl="0" algn="l">
              <a:spcBef>
                <a:spcPts val="0"/>
              </a:spcBef>
              <a:spcAft>
                <a:spcPts val="0"/>
              </a:spcAft>
              <a:buClr>
                <a:schemeClr val="dk1"/>
              </a:buClr>
              <a:buSzPts val="1700"/>
              <a:buChar char="●"/>
            </a:pPr>
            <a:r>
              <a:rPr b="1" lang="en-US" sz="1700">
                <a:solidFill>
                  <a:schemeClr val="dk1"/>
                </a:solidFill>
              </a:rPr>
              <a:t>Principe :</a:t>
            </a:r>
            <a:r>
              <a:rPr lang="en-US" sz="1700">
                <a:solidFill>
                  <a:schemeClr val="dk1"/>
                </a:solidFill>
              </a:rPr>
              <a:t> </a:t>
            </a:r>
            <a:r>
              <a:rPr b="1" lang="en-US" sz="1700">
                <a:solidFill>
                  <a:schemeClr val="dk1"/>
                </a:solidFill>
              </a:rPr>
              <a:t>21 jours avant la date de la réunion</a:t>
            </a:r>
            <a:r>
              <a:rPr lang="en-US" sz="1700">
                <a:solidFill>
                  <a:schemeClr val="dk1"/>
                </a:solidFill>
              </a:rPr>
              <a:t> (D. 17 mars 1967, art. 9, al. 3 : Sauf stipulation contraire du règlement qui peu tprévoir un délai plus long).</a:t>
            </a:r>
            <a:endParaRPr sz="1700">
              <a:solidFill>
                <a:schemeClr val="dk1"/>
              </a:solidFill>
            </a:endParaRPr>
          </a:p>
          <a:p>
            <a:pPr indent="0" lvl="0" marL="914400" marR="0" rtl="0" algn="l">
              <a:spcBef>
                <a:spcPts val="0"/>
              </a:spcBef>
              <a:spcAft>
                <a:spcPts val="0"/>
              </a:spcAft>
              <a:buNone/>
            </a:pPr>
            <a:r>
              <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Urgence (D. 17 mars 1967, art. 37) / Catastrophe technologique (L. 10 juil. 1965, art. 38-1). </a:t>
            </a:r>
            <a:endParaRPr sz="1700">
              <a:solidFill>
                <a:schemeClr val="dk1"/>
              </a:solidFill>
            </a:endParaRPr>
          </a:p>
          <a:p>
            <a:pPr indent="0" lvl="0" marL="914400" marR="0" rtl="0" algn="l">
              <a:spcBef>
                <a:spcPts val="0"/>
              </a:spcBef>
              <a:spcAft>
                <a:spcPts val="0"/>
              </a:spcAft>
              <a:buNone/>
            </a:pPr>
            <a:r>
              <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Point de départ de calcul (D. 17 mars 1967, art. 64, 64-1, 64-3). </a:t>
            </a:r>
            <a:endParaRPr sz="17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d5b8321742_0_112"/>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g3d5b8321742_0_112"/>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Contenu </a:t>
            </a:r>
            <a:r>
              <a:rPr lang="en-US" sz="3000">
                <a:solidFill>
                  <a:schemeClr val="dk1"/>
                </a:solidFill>
              </a:rPr>
              <a:t>de la convocation</a:t>
            </a:r>
            <a:endParaRPr sz="3000">
              <a:solidFill>
                <a:schemeClr val="dk1"/>
              </a:solidFill>
              <a:latin typeface="Arial"/>
              <a:ea typeface="Arial"/>
              <a:cs typeface="Arial"/>
              <a:sym typeface="Arial"/>
            </a:endParaRPr>
          </a:p>
        </p:txBody>
      </p:sp>
      <p:sp>
        <p:nvSpPr>
          <p:cNvPr id="207" name="Google Shape;207;g3d5b8321742_0_112"/>
          <p:cNvSpPr/>
          <p:nvPr/>
        </p:nvSpPr>
        <p:spPr>
          <a:xfrm>
            <a:off x="1218225" y="2301550"/>
            <a:ext cx="10217100" cy="3623400"/>
          </a:xfrm>
          <a:prstGeom prst="rect">
            <a:avLst/>
          </a:prstGeom>
          <a:noFill/>
          <a:ln>
            <a:noFill/>
          </a:ln>
        </p:spPr>
        <p:txBody>
          <a:bodyPr anchorCtr="0" anchor="ctr" bIns="0" lIns="0" spcFirstLastPara="1" rIns="0" wrap="square" tIns="0">
            <a:noAutofit/>
          </a:bodyPr>
          <a:lstStyle/>
          <a:p>
            <a:pPr indent="0" lvl="0" marL="457200" marR="0" rtl="0" algn="l">
              <a:spcBef>
                <a:spcPts val="0"/>
              </a:spcBef>
              <a:spcAft>
                <a:spcPts val="0"/>
              </a:spcAft>
              <a:buNone/>
            </a:pPr>
            <a:r>
              <a:t/>
            </a:r>
            <a:endParaRPr sz="1800"/>
          </a:p>
          <a:p>
            <a:pPr indent="0" lvl="0" marL="457200" marR="0" rtl="0" algn="l">
              <a:spcBef>
                <a:spcPts val="0"/>
              </a:spcBef>
              <a:spcAft>
                <a:spcPts val="0"/>
              </a:spcAft>
              <a:buNone/>
            </a:pPr>
            <a:r>
              <a:rPr lang="en-US" sz="1800"/>
              <a:t>La convocation doit contenir (</a:t>
            </a:r>
            <a:r>
              <a:rPr lang="en-US" sz="1800">
                <a:solidFill>
                  <a:schemeClr val="dk1"/>
                </a:solidFill>
              </a:rPr>
              <a:t>D. 17 mars 1967, art. 9) </a:t>
            </a:r>
            <a:r>
              <a:rPr lang="en-US" sz="1800"/>
              <a:t>: </a:t>
            </a:r>
            <a:endParaRPr sz="1800"/>
          </a:p>
          <a:p>
            <a:pPr indent="0" lvl="0" marL="457200" marR="0" rtl="0" algn="l">
              <a:spcBef>
                <a:spcPts val="0"/>
              </a:spcBef>
              <a:spcAft>
                <a:spcPts val="0"/>
              </a:spcAft>
              <a:buNone/>
            </a:pPr>
            <a:r>
              <a:t/>
            </a:r>
            <a:endParaRPr sz="1800"/>
          </a:p>
          <a:p>
            <a:pPr indent="-342900" lvl="0" marL="457200" marR="0" rtl="0" algn="l">
              <a:spcBef>
                <a:spcPts val="0"/>
              </a:spcBef>
              <a:spcAft>
                <a:spcPts val="0"/>
              </a:spcAft>
              <a:buSzPts val="1800"/>
              <a:buChar char="●"/>
            </a:pPr>
            <a:r>
              <a:rPr lang="en-US" sz="1800"/>
              <a:t>Lieu, date, heure de réunion ; </a:t>
            </a:r>
            <a:endParaRPr sz="1800"/>
          </a:p>
          <a:p>
            <a:pPr indent="-342900" lvl="0" marL="457200" marR="0" rtl="0" algn="l">
              <a:spcBef>
                <a:spcPts val="0"/>
              </a:spcBef>
              <a:spcAft>
                <a:spcPts val="0"/>
              </a:spcAft>
              <a:buSzPts val="1800"/>
              <a:buChar char="●"/>
            </a:pPr>
            <a:r>
              <a:rPr lang="en-US" sz="1800"/>
              <a:t>L’ordre du jour (Cf. D. 17 mars 1967, art. 13) ; </a:t>
            </a:r>
            <a:endParaRPr sz="1800"/>
          </a:p>
          <a:p>
            <a:pPr indent="-342900" lvl="0" marL="457200" marR="0" rtl="0" algn="l">
              <a:spcBef>
                <a:spcPts val="0"/>
              </a:spcBef>
              <a:spcAft>
                <a:spcPts val="0"/>
              </a:spcAft>
              <a:buSzPts val="1800"/>
              <a:buChar char="●"/>
            </a:pPr>
            <a:r>
              <a:rPr lang="en-US" sz="1800"/>
              <a:t>Le formulaire de vote par correspondance ; </a:t>
            </a:r>
            <a:endParaRPr sz="1800"/>
          </a:p>
          <a:p>
            <a:pPr indent="-342900" lvl="0" marL="457200" marR="0" rtl="0" algn="l">
              <a:spcBef>
                <a:spcPts val="0"/>
              </a:spcBef>
              <a:spcAft>
                <a:spcPts val="0"/>
              </a:spcAft>
              <a:buSzPts val="1800"/>
              <a:buChar char="●"/>
            </a:pPr>
            <a:r>
              <a:rPr lang="en-US" sz="1800"/>
              <a:t>Les modalités de consultation des pièces justificatives des charges (D. 17 mars 1967, art. 9-1) ; </a:t>
            </a:r>
            <a:endParaRPr sz="1800"/>
          </a:p>
          <a:p>
            <a:pPr indent="-342900" lvl="0" marL="457200" marR="0" rtl="0" algn="l">
              <a:spcBef>
                <a:spcPts val="0"/>
              </a:spcBef>
              <a:spcAft>
                <a:spcPts val="0"/>
              </a:spcAft>
              <a:buSzPts val="1800"/>
              <a:buChar char="●"/>
            </a:pPr>
            <a:r>
              <a:rPr lang="en-US" sz="1800"/>
              <a:t>Les documents à joindre obligatoirement (D. 17 mars 1967, art. 11)</a:t>
            </a:r>
            <a:endParaRPr sz="1800"/>
          </a:p>
          <a:p>
            <a:pPr indent="0" lvl="0" marL="457200" marR="0" rtl="0" algn="l">
              <a:spcBef>
                <a:spcPts val="0"/>
              </a:spcBef>
              <a:spcAft>
                <a:spcPts val="0"/>
              </a:spcAft>
              <a:buNone/>
            </a:pPr>
            <a:r>
              <a:t/>
            </a:r>
            <a:endParaRPr/>
          </a:p>
          <a:p>
            <a:pPr indent="0" lvl="0" marL="457200" marR="0" rtl="0" algn="l">
              <a:spcBef>
                <a:spcPts val="0"/>
              </a:spcBef>
              <a:spcAft>
                <a:spcPts val="0"/>
              </a:spcAft>
              <a:buNone/>
            </a:pPr>
            <a:r>
              <a:t/>
            </a:r>
            <a:endParaRPr/>
          </a:p>
          <a:p>
            <a:pPr indent="0" lvl="0" marL="457200" marR="0" rtl="0" algn="l">
              <a:spcBef>
                <a:spcPts val="0"/>
              </a:spcBef>
              <a:spcAft>
                <a:spcPts val="0"/>
              </a:spcAft>
              <a:buNone/>
            </a:pPr>
            <a:r>
              <a:rPr lang="en-US" sz="1300" u="sng">
                <a:solidFill>
                  <a:schemeClr val="hlink"/>
                </a:solidFill>
                <a:hlinkClick r:id="rId3"/>
              </a:rPr>
              <a:t>Modèle convocation Assemblée Générale | Association des responsables de copropriétés</a:t>
            </a:r>
            <a:endParaRPr sz="700">
              <a:solidFill>
                <a:schemeClr val="dk1"/>
              </a:solidFill>
            </a:endParaRPr>
          </a:p>
          <a:p>
            <a:pPr indent="0" lvl="0" marL="457200" marR="0" rtl="0" algn="l">
              <a:spcBef>
                <a:spcPts val="0"/>
              </a:spcBef>
              <a:spcAft>
                <a:spcPts val="0"/>
              </a:spcAft>
              <a:buNone/>
            </a:pPr>
            <a:r>
              <a:rPr lang="en-US" sz="1300" u="sng">
                <a:solidFill>
                  <a:schemeClr val="hlink"/>
                </a:solidFill>
                <a:hlinkClick r:id="rId4"/>
              </a:rPr>
              <a:t>Le formulaire de vote par correspondance | Association des responsables de copropriétés</a:t>
            </a:r>
            <a:endParaRPr sz="7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6"/>
          <p:cNvSpPr/>
          <p:nvPr/>
        </p:nvSpPr>
        <p:spPr>
          <a:xfrm>
            <a:off x="694944" y="1005840"/>
            <a:ext cx="5760720" cy="29260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2400"/>
              <a:buFont typeface="Arial"/>
              <a:buNone/>
            </a:pPr>
            <a:r>
              <a:rPr b="1" lang="en-US" sz="2400">
                <a:solidFill>
                  <a:srgbClr val="1D2B58"/>
                </a:solidFill>
              </a:rPr>
              <a:t>Introduction </a:t>
            </a:r>
            <a:endParaRPr sz="2400">
              <a:solidFill>
                <a:schemeClr val="dk1"/>
              </a:solidFill>
              <a:latin typeface="Arial"/>
              <a:ea typeface="Arial"/>
              <a:cs typeface="Arial"/>
              <a:sym typeface="Arial"/>
            </a:endParaRPr>
          </a:p>
        </p:txBody>
      </p:sp>
      <p:cxnSp>
        <p:nvCxnSpPr>
          <p:cNvPr id="60" name="Google Shape;60;p6"/>
          <p:cNvCxnSpPr/>
          <p:nvPr/>
        </p:nvCxnSpPr>
        <p:spPr>
          <a:xfrm>
            <a:off x="694944" y="1426464"/>
            <a:ext cx="2423160" cy="0"/>
          </a:xfrm>
          <a:prstGeom prst="straightConnector1">
            <a:avLst/>
          </a:prstGeom>
          <a:noFill/>
          <a:ln cap="flat" cmpd="sng" w="12700">
            <a:solidFill>
              <a:srgbClr val="6EA7E8"/>
            </a:solidFill>
            <a:prstDash val="solid"/>
            <a:round/>
            <a:headEnd len="sm" w="sm" type="none"/>
            <a:tailEnd len="sm" w="sm" type="none"/>
          </a:ln>
        </p:spPr>
      </p:cxnSp>
      <p:sp>
        <p:nvSpPr>
          <p:cNvPr id="61" name="Google Shape;61;p6"/>
          <p:cNvSpPr/>
          <p:nvPr/>
        </p:nvSpPr>
        <p:spPr>
          <a:xfrm>
            <a:off x="821700" y="1806876"/>
            <a:ext cx="10548600" cy="3365100"/>
          </a:xfrm>
          <a:prstGeom prst="roundRect">
            <a:avLst>
              <a:gd fmla="val 16667" name="adj"/>
            </a:avLst>
          </a:prstGeom>
          <a:solidFill>
            <a:srgbClr val="1D294E"/>
          </a:solidFill>
          <a:ln cap="flat" cmpd="sng" w="12700">
            <a:solidFill>
              <a:srgbClr val="1D294E"/>
            </a:solidFill>
            <a:prstDash val="solid"/>
            <a:round/>
            <a:headEnd len="sm" w="sm" type="none"/>
            <a:tailEnd len="sm" w="sm" type="none"/>
          </a:ln>
          <a:effectLst>
            <a:outerShdw blurRad="17780" rotWithShape="0" algn="bl" dir="2700000" dist="6350">
              <a:srgbClr val="000000">
                <a:alpha val="16078"/>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 name="Google Shape;62;p6"/>
          <p:cNvSpPr/>
          <p:nvPr/>
        </p:nvSpPr>
        <p:spPr>
          <a:xfrm>
            <a:off x="1371600" y="2267712"/>
            <a:ext cx="2011680" cy="1828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0D2F3"/>
              </a:buClr>
              <a:buSzPts val="1700"/>
              <a:buFont typeface="Arial"/>
              <a:buNone/>
            </a:pPr>
            <a:r>
              <a:rPr b="1" lang="en-US" sz="1700">
                <a:solidFill>
                  <a:srgbClr val="80D2F3"/>
                </a:solidFill>
                <a:latin typeface="Arial"/>
                <a:ea typeface="Arial"/>
                <a:cs typeface="Arial"/>
                <a:sym typeface="Arial"/>
              </a:rPr>
              <a:t>POINTS CLEFS</a:t>
            </a:r>
            <a:endParaRPr sz="1700">
              <a:solidFill>
                <a:schemeClr val="dk1"/>
              </a:solidFill>
              <a:latin typeface="Arial"/>
              <a:ea typeface="Arial"/>
              <a:cs typeface="Arial"/>
              <a:sym typeface="Arial"/>
            </a:endParaRPr>
          </a:p>
        </p:txBody>
      </p:sp>
      <p:sp>
        <p:nvSpPr>
          <p:cNvPr id="63" name="Google Shape;63;p6"/>
          <p:cNvSpPr/>
          <p:nvPr/>
        </p:nvSpPr>
        <p:spPr>
          <a:xfrm>
            <a:off x="1371600" y="3154725"/>
            <a:ext cx="9374100" cy="1693500"/>
          </a:xfrm>
          <a:prstGeom prst="rect">
            <a:avLst/>
          </a:prstGeom>
          <a:noFill/>
          <a:ln>
            <a:noFill/>
          </a:ln>
        </p:spPr>
        <p:txBody>
          <a:bodyPr anchorCtr="0" anchor="ctr" bIns="0" lIns="0" spcFirstLastPara="1" rIns="0" wrap="square" tIns="0">
            <a:noAutofit/>
          </a:bodyPr>
          <a:lstStyle/>
          <a:p>
            <a:pPr indent="-330200" lvl="0" marL="342900" marR="0" rtl="0" algn="l">
              <a:lnSpc>
                <a:spcPct val="150000"/>
              </a:lnSpc>
              <a:spcBef>
                <a:spcPts val="0"/>
              </a:spcBef>
              <a:spcAft>
                <a:spcPts val="0"/>
              </a:spcAft>
              <a:buClr>
                <a:srgbClr val="FFFFFF"/>
              </a:buClr>
              <a:buSzPts val="2100"/>
              <a:buFont typeface="Arial"/>
              <a:buChar char="•"/>
            </a:pPr>
            <a:r>
              <a:rPr b="1" lang="en-US" sz="2100">
                <a:solidFill>
                  <a:srgbClr val="FFFFFF"/>
                </a:solidFill>
              </a:rPr>
              <a:t>Quelles sont les règles applicables à la convocation à l'assemblée générale ? </a:t>
            </a:r>
            <a:endParaRPr b="1" sz="2100">
              <a:solidFill>
                <a:srgbClr val="FFFFFF"/>
              </a:solidFill>
              <a:latin typeface="Arial"/>
              <a:ea typeface="Arial"/>
              <a:cs typeface="Arial"/>
              <a:sym typeface="Arial"/>
            </a:endParaRPr>
          </a:p>
          <a:p>
            <a:pPr indent="-342900" lvl="0" marL="342900" marR="0" rtl="0" algn="l">
              <a:lnSpc>
                <a:spcPct val="150000"/>
              </a:lnSpc>
              <a:spcBef>
                <a:spcPts val="0"/>
              </a:spcBef>
              <a:spcAft>
                <a:spcPts val="0"/>
              </a:spcAft>
              <a:buClr>
                <a:srgbClr val="FFFFFF"/>
              </a:buClr>
              <a:buSzPts val="2300"/>
              <a:buFont typeface="Arial"/>
              <a:buChar char="•"/>
            </a:pPr>
            <a:r>
              <a:rPr b="1" lang="en-US" sz="2300">
                <a:solidFill>
                  <a:srgbClr val="FFFFFF"/>
                </a:solidFill>
              </a:rPr>
              <a:t>Auteurs, destinataires, quand, où, sous quelles formes, sanctions ? </a:t>
            </a:r>
            <a:endParaRPr b="1" sz="2300">
              <a:solidFill>
                <a:srgbClr val="FFFFFF"/>
              </a:solidFill>
              <a:latin typeface="Arial"/>
              <a:ea typeface="Arial"/>
              <a:cs typeface="Arial"/>
              <a:sym typeface="Arial"/>
            </a:endParaRPr>
          </a:p>
          <a:p>
            <a:pPr indent="-342900" lvl="0" marL="342900" marR="0" rtl="0" algn="l">
              <a:lnSpc>
                <a:spcPct val="150000"/>
              </a:lnSpc>
              <a:spcBef>
                <a:spcPts val="0"/>
              </a:spcBef>
              <a:spcAft>
                <a:spcPts val="0"/>
              </a:spcAft>
              <a:buClr>
                <a:srgbClr val="FFFFFF"/>
              </a:buClr>
              <a:buSzPts val="2300"/>
              <a:buFont typeface="Arial"/>
              <a:buChar char="•"/>
            </a:pPr>
            <a:r>
              <a:rPr b="1" lang="en-US" sz="2300">
                <a:solidFill>
                  <a:srgbClr val="FFFFFF"/>
                </a:solidFill>
              </a:rPr>
              <a:t>Incidence de la dématérialisation ? </a:t>
            </a:r>
            <a:endParaRPr b="1" sz="2300">
              <a:solidFill>
                <a:srgbClr val="FFFFFF"/>
              </a:solidFill>
              <a:latin typeface="Arial"/>
              <a:ea typeface="Arial"/>
              <a:cs typeface="Arial"/>
              <a:sym typeface="Arial"/>
            </a:endParaRPr>
          </a:p>
          <a:p>
            <a:pPr indent="0" lvl="0" marL="0" marR="0" rtl="0" algn="l">
              <a:spcBef>
                <a:spcPts val="0"/>
              </a:spcBef>
              <a:spcAft>
                <a:spcPts val="0"/>
              </a:spcAft>
              <a:buClr>
                <a:schemeClr val="dk1"/>
              </a:buClr>
              <a:buSzPts val="2300"/>
              <a:buFont typeface="Arial"/>
              <a:buNone/>
            </a:pPr>
            <a:r>
              <a:t/>
            </a:r>
            <a:endParaRPr sz="2300">
              <a:solidFill>
                <a:schemeClr val="dk1"/>
              </a:solidFill>
              <a:latin typeface="Arial"/>
              <a:ea typeface="Arial"/>
              <a:cs typeface="Arial"/>
              <a:sym typeface="Arial"/>
            </a:endParaRPr>
          </a:p>
        </p:txBody>
      </p:sp>
      <p:sp>
        <p:nvSpPr>
          <p:cNvPr id="64" name="Google Shape;64;p6"/>
          <p:cNvSpPr/>
          <p:nvPr/>
        </p:nvSpPr>
        <p:spPr>
          <a:xfrm>
            <a:off x="1251025" y="5552379"/>
            <a:ext cx="4297800" cy="612600"/>
          </a:xfrm>
          <a:prstGeom prst="roundRect">
            <a:avLst>
              <a:gd fmla="val 16667" name="adj"/>
            </a:avLst>
          </a:prstGeom>
          <a:solidFill>
            <a:srgbClr val="EEE8FF"/>
          </a:solidFill>
          <a:ln cap="flat" cmpd="sng" w="12700">
            <a:solidFill>
              <a:srgbClr val="DDD4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6"/>
          <p:cNvSpPr/>
          <p:nvPr/>
        </p:nvSpPr>
        <p:spPr>
          <a:xfrm>
            <a:off x="1325875" y="5552377"/>
            <a:ext cx="4148100" cy="483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D2B58"/>
              </a:buClr>
              <a:buSzPts val="1500"/>
              <a:buFont typeface="Arial"/>
              <a:buNone/>
            </a:pPr>
            <a:r>
              <a:rPr lang="en-US" sz="1500">
                <a:solidFill>
                  <a:srgbClr val="1D2B58"/>
                </a:solidFill>
              </a:rPr>
              <a:t>L. 10 juil. 1965 / D. 17 mars 1967</a:t>
            </a:r>
            <a:endParaRPr sz="15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500"/>
                                        <p:tgtEl>
                                          <p:spTgt spid="6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500"/>
                                        <p:tgtEl>
                                          <p:spTgt spid="6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500"/>
                                        <p:tgtEl>
                                          <p:spTgt spid="6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500"/>
                                        <p:tgtEl>
                                          <p:spTgt spid="6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d5b8321742_0_105"/>
          <p:cNvSpPr/>
          <p:nvPr/>
        </p:nvSpPr>
        <p:spPr>
          <a:xfrm>
            <a:off x="806250" y="1684025"/>
            <a:ext cx="10903800" cy="50199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g3d5b8321742_0_105"/>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215" name="Google Shape;215;g3d5b8321742_0_105"/>
          <p:cNvSpPr/>
          <p:nvPr/>
        </p:nvSpPr>
        <p:spPr>
          <a:xfrm>
            <a:off x="1089725" y="1908175"/>
            <a:ext cx="10217100" cy="41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1200"/>
              </a:spcBef>
              <a:spcAft>
                <a:spcPts val="0"/>
              </a:spcAft>
              <a:buNone/>
            </a:pPr>
            <a:r>
              <a:t/>
            </a:r>
            <a:endParaRPr sz="1200">
              <a:solidFill>
                <a:schemeClr val="dk1"/>
              </a:solidFill>
            </a:endParaRPr>
          </a:p>
          <a:p>
            <a:pPr indent="0" lvl="0" marL="0" rtl="0" algn="l">
              <a:lnSpc>
                <a:spcPct val="115000"/>
              </a:lnSpc>
              <a:spcBef>
                <a:spcPts val="1200"/>
              </a:spcBef>
              <a:spcAft>
                <a:spcPts val="0"/>
              </a:spcAft>
              <a:buNone/>
            </a:pPr>
            <a:r>
              <a:rPr lang="en-US" sz="1200">
                <a:solidFill>
                  <a:schemeClr val="dk1"/>
                </a:solidFill>
              </a:rPr>
              <a:t>Documents à notifier, au plus tard, en même temps que l’ordre du jour : </a:t>
            </a:r>
            <a:endParaRPr sz="1200">
              <a:solidFill>
                <a:schemeClr val="dk1"/>
              </a:solidFill>
            </a:endParaRPr>
          </a:p>
          <a:p>
            <a:pPr indent="0" lvl="0" marL="0" rtl="0" algn="l">
              <a:lnSpc>
                <a:spcPct val="115000"/>
              </a:lnSpc>
              <a:spcBef>
                <a:spcPts val="1200"/>
              </a:spcBef>
              <a:spcAft>
                <a:spcPts val="0"/>
              </a:spcAft>
              <a:buNone/>
            </a:pPr>
            <a:r>
              <a:rPr lang="en-US" sz="1200" u="sng">
                <a:solidFill>
                  <a:schemeClr val="dk1"/>
                </a:solidFill>
              </a:rPr>
              <a:t>D. 17 mars 1967, art. 11 : </a:t>
            </a:r>
            <a:endParaRPr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900" u="sng">
                <a:solidFill>
                  <a:schemeClr val="dk1"/>
                </a:solidFill>
              </a:rPr>
              <a:t>“</a:t>
            </a:r>
            <a:r>
              <a:rPr i="1" lang="en-US" sz="900" u="sng">
                <a:solidFill>
                  <a:schemeClr val="dk1"/>
                </a:solidFill>
              </a:rPr>
              <a:t>Sont notifiés au plus tard en même temps que l'ordre du jour :</a:t>
            </a:r>
            <a:endParaRPr i="1" sz="9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900" u="sng">
                <a:solidFill>
                  <a:schemeClr val="dk1"/>
                </a:solidFill>
              </a:rPr>
              <a:t>I.-Pour la validité de la décision :</a:t>
            </a:r>
            <a:endParaRPr i="1" sz="9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900">
                <a:solidFill>
                  <a:schemeClr val="dk1"/>
                </a:solidFill>
              </a:rPr>
              <a:t>1° L'état financier du syndicat des copropriétaires et son compte de gestion général, lorsque l'assemblée est appelée à approuver les comptes. Ces documents sont présentés avec le comparatif des comptes de l'exercice précédent approuvé ;</a:t>
            </a:r>
            <a:endParaRPr i="1"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900">
                <a:solidFill>
                  <a:schemeClr val="dk1"/>
                </a:solidFill>
              </a:rPr>
              <a:t>2° Le projet du budget présenté avec le comparatif du dernier budget prévisionnel voté, lorsque l'assemblée est appelée à voter le budget prévisionnel ;</a:t>
            </a:r>
            <a:endParaRPr i="1"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900">
                <a:solidFill>
                  <a:schemeClr val="dk1"/>
                </a:solidFill>
              </a:rPr>
              <a:t>La présentation des documents énumérés au 1° et au 2° ci-dessus est conforme aux modèles établis par le décret relatif aux comptes du syndicat des copropriétaires et ses annexes ;</a:t>
            </a:r>
            <a:endParaRPr i="1"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900">
                <a:solidFill>
                  <a:schemeClr val="dk1"/>
                </a:solidFill>
              </a:rPr>
              <a:t>3° Les conditions essentielles du contrat ou, en cas d'appel à la concurrence, des contrats proposés, lorsque l'assemblée est appelée à approuver un contrat, un devis ou un marché, notamment pour la réalisation de travaux ainsi que les conditions générales et particulières du projet de contrat et la proposition d'engagement de caution mentionné aux deuxièmes alinéas des articles</a:t>
            </a:r>
            <a:r>
              <a:rPr i="1" lang="en-US" sz="900">
                <a:solidFill>
                  <a:schemeClr val="dk1"/>
                </a:solidFill>
                <a:uFill>
                  <a:noFill/>
                </a:uFill>
                <a:hlinkClick r:id="rId3">
                  <a:extLst>
                    <a:ext uri="{A12FA001-AC4F-418D-AE19-62706E023703}">
                      <ahyp:hlinkClr val="tx"/>
                    </a:ext>
                  </a:extLst>
                </a:hlinkClick>
              </a:rPr>
              <a:t> </a:t>
            </a:r>
            <a:r>
              <a:rPr i="1" lang="en-US" sz="900" u="sng">
                <a:solidFill>
                  <a:schemeClr val="hlink"/>
                </a:solidFill>
                <a:hlinkClick r:id="rId4"/>
              </a:rPr>
              <a:t>26-7</a:t>
            </a:r>
            <a:r>
              <a:rPr i="1" lang="en-US" sz="900" u="sng">
                <a:solidFill>
                  <a:schemeClr val="hlink"/>
                </a:solidFill>
              </a:rPr>
              <a:t> </a:t>
            </a:r>
            <a:r>
              <a:rPr i="1" lang="en-US" sz="900">
                <a:solidFill>
                  <a:schemeClr val="dk1"/>
                </a:solidFill>
              </a:rPr>
              <a:t>et</a:t>
            </a:r>
            <a:r>
              <a:rPr i="1" lang="en-US" sz="900">
                <a:solidFill>
                  <a:schemeClr val="dk1"/>
                </a:solidFill>
                <a:uFill>
                  <a:noFill/>
                </a:uFill>
                <a:hlinkClick r:id="rId5">
                  <a:extLst>
                    <a:ext uri="{A12FA001-AC4F-418D-AE19-62706E023703}">
                      <ahyp:hlinkClr val="tx"/>
                    </a:ext>
                  </a:extLst>
                </a:hlinkClick>
              </a:rPr>
              <a:t> </a:t>
            </a:r>
            <a:r>
              <a:rPr i="1" lang="en-US" sz="900" u="sng">
                <a:solidFill>
                  <a:schemeClr val="hlink"/>
                </a:solidFill>
                <a:hlinkClick r:id="rId6"/>
              </a:rPr>
              <a:t>26-12</a:t>
            </a:r>
            <a:r>
              <a:rPr i="1" lang="en-US" sz="900" u="sng">
                <a:solidFill>
                  <a:schemeClr val="hlink"/>
                </a:solidFill>
              </a:rPr>
              <a:t> </a:t>
            </a:r>
            <a:r>
              <a:rPr i="1" lang="en-US" sz="900">
                <a:solidFill>
                  <a:schemeClr val="dk1"/>
                </a:solidFill>
              </a:rPr>
              <a:t>de la loi du 10 juillet 1965 lorsque le contrat proposé a pour objet la souscription d'un prêt bancaire au nom du syndicat dans les conditions prévues à l'article</a:t>
            </a:r>
            <a:r>
              <a:rPr i="1" lang="en-US" sz="900">
                <a:solidFill>
                  <a:schemeClr val="dk1"/>
                </a:solidFill>
                <a:uFill>
                  <a:noFill/>
                </a:uFill>
                <a:hlinkClick r:id="rId7">
                  <a:extLst>
                    <a:ext uri="{A12FA001-AC4F-418D-AE19-62706E023703}">
                      <ahyp:hlinkClr val="tx"/>
                    </a:ext>
                  </a:extLst>
                </a:hlinkClick>
              </a:rPr>
              <a:t> </a:t>
            </a:r>
            <a:r>
              <a:rPr i="1" lang="en-US" sz="900" u="sng">
                <a:solidFill>
                  <a:schemeClr val="hlink"/>
                </a:solidFill>
                <a:hlinkClick r:id="rId8"/>
              </a:rPr>
              <a:t>26-4</a:t>
            </a:r>
            <a:r>
              <a:rPr i="1" lang="en-US" sz="900" u="sng">
                <a:solidFill>
                  <a:schemeClr val="hlink"/>
                </a:solidFill>
              </a:rPr>
              <a:t> </a:t>
            </a:r>
            <a:r>
              <a:rPr i="1" lang="en-US" sz="900">
                <a:solidFill>
                  <a:schemeClr val="dk1"/>
                </a:solidFill>
              </a:rPr>
              <a:t>de cette loi ;</a:t>
            </a:r>
            <a:endParaRPr i="1"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900">
                <a:solidFill>
                  <a:schemeClr val="dk1"/>
                </a:solidFill>
              </a:rPr>
              <a:t>4° Le ou les projets de contrat du syndic, accompagné de la fiche d'information prévue au troisième alinéa du I de l'article 18-1 A, lorsque l'assemblée est appelée à désigner le représentant légal du syndicat ;   [...]”</a:t>
            </a:r>
            <a:endParaRPr i="1" sz="900">
              <a:solidFill>
                <a:schemeClr val="dk1"/>
              </a:solidFill>
            </a:endParaRPr>
          </a:p>
          <a:p>
            <a:pPr indent="0" lvl="0" marL="0" rtl="0" algn="l">
              <a:lnSpc>
                <a:spcPct val="115000"/>
              </a:lnSpc>
              <a:spcBef>
                <a:spcPts val="1200"/>
              </a:spcBef>
              <a:spcAft>
                <a:spcPts val="0"/>
              </a:spcAft>
              <a:buNone/>
            </a:pPr>
            <a:r>
              <a:rPr lang="en-US" sz="1200">
                <a:solidFill>
                  <a:schemeClr val="dk1"/>
                </a:solidFill>
              </a:rPr>
              <a:t>Egalement : projet de modification de règlement de coproprité, projet d’autorisation du syndic d’agir en justice, saisie immobilière, travaux d’intérêt collectif sur parties privatives…etc Et dans la quasi-totalité des hypothèses, le projet de résolution se rapportant à la question çnscrite à l’ordre du jour (D. 17 mars 1967, 11, I., 7°).  </a:t>
            </a:r>
            <a:endParaRPr sz="1200">
              <a:solidFill>
                <a:schemeClr val="dk1"/>
              </a:solidFill>
            </a:endParaRPr>
          </a:p>
          <a:p>
            <a:pPr indent="0" lvl="0" marL="0" rtl="0" algn="l">
              <a:lnSpc>
                <a:spcPct val="115000"/>
              </a:lnSpc>
              <a:spcBef>
                <a:spcPts val="1200"/>
              </a:spcBef>
              <a:spcAft>
                <a:spcPts val="1200"/>
              </a:spcAft>
              <a:buNone/>
            </a:pPr>
            <a:r>
              <a:rPr lang="en-US" sz="1200">
                <a:solidFill>
                  <a:schemeClr val="dk1"/>
                </a:solidFill>
              </a:rPr>
              <a:t>Nota : Pour l’approbation des comptes, le contenu des documents est fixé par le décret du 14 mars 2005 (art. 8 et annexes)</a:t>
            </a:r>
            <a:endParaRPr sz="11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d5b8321742_0_43"/>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g3d5b8321742_0_43"/>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223" name="Google Shape;223;g3d5b8321742_0_43"/>
          <p:cNvSpPr/>
          <p:nvPr/>
        </p:nvSpPr>
        <p:spPr>
          <a:xfrm>
            <a:off x="1218225" y="2301550"/>
            <a:ext cx="10217100" cy="3623400"/>
          </a:xfrm>
          <a:prstGeom prst="rect">
            <a:avLst/>
          </a:prstGeom>
          <a:noFill/>
          <a:ln>
            <a:noFill/>
          </a:ln>
        </p:spPr>
        <p:txBody>
          <a:bodyPr anchorCtr="0" anchor="ctr" bIns="0" lIns="0" spcFirstLastPara="1" rIns="0" wrap="square" tIns="0">
            <a:noAutofit/>
          </a:bodyPr>
          <a:lstStyle/>
          <a:p>
            <a:pPr indent="457200" lvl="0" marL="0" rtl="0" algn="l">
              <a:lnSpc>
                <a:spcPct val="115000"/>
              </a:lnSpc>
              <a:spcBef>
                <a:spcPts val="1200"/>
              </a:spcBef>
              <a:spcAft>
                <a:spcPts val="0"/>
              </a:spcAft>
              <a:buClr>
                <a:schemeClr val="dk1"/>
              </a:buClr>
              <a:buSzPts val="1100"/>
              <a:buFont typeface="Arial"/>
              <a:buNone/>
            </a:pPr>
            <a:r>
              <a:rPr lang="en-US" u="sng">
                <a:solidFill>
                  <a:schemeClr val="dk1"/>
                </a:solidFill>
              </a:rPr>
              <a:t>D. 17 mars 1967, art. 11 : </a:t>
            </a:r>
            <a:endParaRPr u="sng">
              <a:solidFill>
                <a:schemeClr val="dk1"/>
              </a:solidFill>
            </a:endParaRPr>
          </a:p>
          <a:p>
            <a:pPr indent="0" lvl="0" marL="457200" marR="0" rtl="0" algn="l">
              <a:spcBef>
                <a:spcPts val="1200"/>
              </a:spcBef>
              <a:spcAft>
                <a:spcPts val="0"/>
              </a:spcAft>
              <a:buNone/>
            </a:pPr>
            <a:r>
              <a:rPr lang="en-US" sz="1500" u="sng">
                <a:solidFill>
                  <a:schemeClr val="dk1"/>
                </a:solidFill>
              </a:rPr>
              <a:t>“II.-Pour l'information des copropriétaires : </a:t>
            </a:r>
            <a:endParaRPr sz="1500" u="sng">
              <a:solidFill>
                <a:schemeClr val="dk1"/>
              </a:solidFill>
            </a:endParaRPr>
          </a:p>
          <a:p>
            <a:pPr indent="0" lvl="0" marL="457200" marR="0" rtl="0" algn="l">
              <a:spcBef>
                <a:spcPts val="0"/>
              </a:spcBef>
              <a:spcAft>
                <a:spcPts val="0"/>
              </a:spcAft>
              <a:buNone/>
            </a:pPr>
            <a:r>
              <a:rPr lang="en-US" sz="1500">
                <a:solidFill>
                  <a:schemeClr val="dk1"/>
                </a:solidFill>
              </a:rPr>
              <a:t>1° Les annexes au budget prévisionnel ; </a:t>
            </a:r>
            <a:endParaRPr sz="1500">
              <a:solidFill>
                <a:schemeClr val="dk1"/>
              </a:solidFill>
            </a:endParaRPr>
          </a:p>
          <a:p>
            <a:pPr indent="0" lvl="0" marL="457200" marR="0" rtl="0" algn="l">
              <a:spcBef>
                <a:spcPts val="0"/>
              </a:spcBef>
              <a:spcAft>
                <a:spcPts val="0"/>
              </a:spcAft>
              <a:buNone/>
            </a:pPr>
            <a:r>
              <a:rPr lang="en-US" sz="1500">
                <a:solidFill>
                  <a:schemeClr val="dk1"/>
                </a:solidFill>
              </a:rPr>
              <a:t>2° L'état détaillé des sommes perçues par le syndic au titre de sa rémunération ; </a:t>
            </a:r>
            <a:endParaRPr sz="1500">
              <a:solidFill>
                <a:schemeClr val="dk1"/>
              </a:solidFill>
            </a:endParaRPr>
          </a:p>
          <a:p>
            <a:pPr indent="0" lvl="0" marL="457200" marR="0" rtl="0" algn="l">
              <a:spcBef>
                <a:spcPts val="0"/>
              </a:spcBef>
              <a:spcAft>
                <a:spcPts val="0"/>
              </a:spcAft>
              <a:buNone/>
            </a:pPr>
            <a:r>
              <a:rPr lang="en-US" sz="1500">
                <a:solidFill>
                  <a:schemeClr val="dk1"/>
                </a:solidFill>
              </a:rPr>
              <a:t>[...]</a:t>
            </a:r>
            <a:endParaRPr sz="1500">
              <a:solidFill>
                <a:schemeClr val="dk1"/>
              </a:solidFill>
            </a:endParaRPr>
          </a:p>
          <a:p>
            <a:pPr indent="0" lvl="0" marL="457200" marR="0" rtl="0" algn="l">
              <a:spcBef>
                <a:spcPts val="0"/>
              </a:spcBef>
              <a:spcAft>
                <a:spcPts val="0"/>
              </a:spcAft>
              <a:buNone/>
            </a:pPr>
            <a:r>
              <a:rPr lang="en-US" sz="1500">
                <a:solidFill>
                  <a:schemeClr val="dk1"/>
                </a:solidFill>
              </a:rPr>
              <a:t>7° Le compte rendu de la dernière réunion du conseil des résidents mentionnant l'avis émis en application du quatrième alinéa de l'article 41-7 de la loi du 10 juillet 1965 ; </a:t>
            </a:r>
            <a:endParaRPr sz="1500">
              <a:solidFill>
                <a:schemeClr val="dk1"/>
              </a:solidFill>
            </a:endParaRPr>
          </a:p>
          <a:p>
            <a:pPr indent="0" lvl="0" marL="457200" rtl="0" algn="l">
              <a:spcBef>
                <a:spcPts val="0"/>
              </a:spcBef>
              <a:spcAft>
                <a:spcPts val="0"/>
              </a:spcAft>
              <a:buClr>
                <a:schemeClr val="dk1"/>
              </a:buClr>
              <a:buSzPts val="1100"/>
              <a:buFont typeface="Arial"/>
              <a:buNone/>
            </a:pPr>
            <a:r>
              <a:rPr lang="en-US" sz="1500">
                <a:solidFill>
                  <a:schemeClr val="dk1"/>
                </a:solidFill>
              </a:rPr>
              <a:t>[...]</a:t>
            </a:r>
            <a:endParaRPr sz="1500">
              <a:solidFill>
                <a:schemeClr val="dk1"/>
              </a:solidFill>
            </a:endParaRPr>
          </a:p>
          <a:p>
            <a:pPr indent="0" lvl="0" marL="457200" marR="0" rtl="0" algn="l">
              <a:spcBef>
                <a:spcPts val="0"/>
              </a:spcBef>
              <a:spcAft>
                <a:spcPts val="0"/>
              </a:spcAft>
              <a:buNone/>
            </a:pPr>
            <a:r>
              <a:rPr lang="en-US" sz="1500">
                <a:solidFill>
                  <a:schemeClr val="dk1"/>
                </a:solidFill>
              </a:rPr>
              <a:t>9° Une présentation générale des principales caractéristiques du recours à l'emprunt collectif, lorsque la question de la souscription d'un tel emprunt est inscrite à l'ordre du jour de l'assemblée générale</a:t>
            </a:r>
            <a:endParaRPr sz="1500">
              <a:solidFill>
                <a:schemeClr val="dk1"/>
              </a:solidFill>
            </a:endParaRPr>
          </a:p>
          <a:p>
            <a:pPr indent="0" lvl="0" marL="457200" rtl="0" algn="l">
              <a:spcBef>
                <a:spcPts val="0"/>
              </a:spcBef>
              <a:spcAft>
                <a:spcPts val="0"/>
              </a:spcAft>
              <a:buClr>
                <a:schemeClr val="dk1"/>
              </a:buClr>
              <a:buSzPts val="1100"/>
              <a:buFont typeface="Arial"/>
              <a:buNone/>
            </a:pPr>
            <a:r>
              <a:rPr lang="en-US" sz="1500">
                <a:solidFill>
                  <a:schemeClr val="dk1"/>
                </a:solidFill>
              </a:rPr>
              <a:t>[...]</a:t>
            </a:r>
            <a:endParaRPr sz="1500">
              <a:solidFill>
                <a:schemeClr val="dk1"/>
              </a:solidFill>
            </a:endParaRPr>
          </a:p>
          <a:p>
            <a:pPr indent="0" lvl="0" marL="457200" marR="0" rtl="0" algn="l">
              <a:spcBef>
                <a:spcPts val="0"/>
              </a:spcBef>
              <a:spcAft>
                <a:spcPts val="0"/>
              </a:spcAft>
              <a:buNone/>
            </a:pPr>
            <a:r>
              <a:rPr lang="en-US" sz="1500">
                <a:solidFill>
                  <a:schemeClr val="dk1"/>
                </a:solidFill>
              </a:rPr>
              <a:t> Le contenu de ces documents ne fait pas l'objet d'un vote par l'assemblée des copropriétaires”.</a:t>
            </a:r>
            <a:endParaRPr sz="15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d5b8321742_0_137"/>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g3d5b8321742_0_137"/>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231" name="Google Shape;231;g3d5b8321742_0_137"/>
          <p:cNvSpPr/>
          <p:nvPr/>
        </p:nvSpPr>
        <p:spPr>
          <a:xfrm>
            <a:off x="1218225" y="1850575"/>
            <a:ext cx="10217100" cy="36234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1200"/>
              </a:spcBef>
              <a:spcAft>
                <a:spcPts val="0"/>
              </a:spcAft>
              <a:buNone/>
            </a:pPr>
            <a:r>
              <a:rPr b="1" lang="en-US" sz="1800">
                <a:solidFill>
                  <a:schemeClr val="dk1"/>
                </a:solidFill>
              </a:rPr>
              <a:t>Consultation des pièces justificatives : </a:t>
            </a:r>
            <a:endParaRPr b="1" sz="1800">
              <a:solidFill>
                <a:schemeClr val="dk1"/>
              </a:solidFill>
            </a:endParaRPr>
          </a:p>
          <a:p>
            <a:pPr indent="0" lvl="0" marL="0" rtl="0" algn="l">
              <a:lnSpc>
                <a:spcPct val="115000"/>
              </a:lnSpc>
              <a:spcBef>
                <a:spcPts val="1200"/>
              </a:spcBef>
              <a:spcAft>
                <a:spcPts val="0"/>
              </a:spcAft>
              <a:buNone/>
            </a:pPr>
            <a:r>
              <a:rPr lang="en-US">
                <a:solidFill>
                  <a:schemeClr val="dk1"/>
                </a:solidFill>
              </a:rPr>
              <a:t> </a:t>
            </a:r>
            <a:r>
              <a:rPr lang="en-US" sz="1700">
                <a:solidFill>
                  <a:schemeClr val="dk1"/>
                </a:solidFill>
              </a:rPr>
              <a:t>L. 10 juil. 1965, art. 18-1 : </a:t>
            </a:r>
            <a:endParaRPr sz="1700">
              <a:solidFill>
                <a:schemeClr val="dk1"/>
              </a:solidFill>
            </a:endParaRPr>
          </a:p>
          <a:p>
            <a:pPr indent="0" lvl="0" marL="0" rtl="0" algn="l">
              <a:lnSpc>
                <a:spcPct val="115000"/>
              </a:lnSpc>
              <a:spcBef>
                <a:spcPts val="1200"/>
              </a:spcBef>
              <a:spcAft>
                <a:spcPts val="1200"/>
              </a:spcAft>
              <a:buNone/>
            </a:pPr>
            <a:r>
              <a:rPr i="1" lang="en-US" sz="1600">
                <a:solidFill>
                  <a:schemeClr val="dk1"/>
                </a:solidFill>
              </a:rPr>
              <a:t>“</a:t>
            </a:r>
            <a:r>
              <a:rPr i="1" lang="en-US" sz="1600">
                <a:solidFill>
                  <a:schemeClr val="dk1"/>
                </a:solidFill>
              </a:rPr>
              <a:t>Pendant </a:t>
            </a:r>
            <a:r>
              <a:rPr i="1" lang="en-US" sz="1600" u="sng">
                <a:solidFill>
                  <a:schemeClr val="dk1"/>
                </a:solidFill>
              </a:rPr>
              <a:t>le délai s'écoulant entre la convocation de l'assemblée générale appelée à connaître des comptes et la tenue de celle-c</a:t>
            </a:r>
            <a:r>
              <a:rPr i="1" lang="en-US" sz="1600">
                <a:solidFill>
                  <a:schemeClr val="dk1"/>
                </a:solidFill>
              </a:rPr>
              <a:t>i, les </a:t>
            </a:r>
            <a:r>
              <a:rPr i="1" lang="en-US" sz="1600" u="sng">
                <a:solidFill>
                  <a:schemeClr val="dk1"/>
                </a:solidFill>
              </a:rPr>
              <a:t>pièces justificatives des charges de copropriété</a:t>
            </a:r>
            <a:r>
              <a:rPr i="1" lang="en-US" sz="1600">
                <a:solidFill>
                  <a:schemeClr val="dk1"/>
                </a:solidFill>
              </a:rPr>
              <a:t>, notamment les factures, les contrats de fourniture et d'exploitation en cours et leurs avenants, la quantité consommée et le prix unitaire ou forfaitaire de chacune des catégories de charges, ainsi que, le cas échéant, une note d'information sur les modalités de calcul des charges de chauffage, de refroidissement et de production d'eau chaude sanitaire collectifs, </a:t>
            </a:r>
            <a:r>
              <a:rPr i="1" lang="en-US" sz="1600" u="sng">
                <a:solidFill>
                  <a:schemeClr val="dk1"/>
                </a:solidFill>
              </a:rPr>
              <a:t>sont tenues à la disposition de tous les copropriétaires par le syndic,</a:t>
            </a:r>
            <a:r>
              <a:rPr i="1" lang="en-US" sz="1600">
                <a:solidFill>
                  <a:schemeClr val="dk1"/>
                </a:solidFill>
              </a:rPr>
              <a:t> selon des modalités précisées par décret en Conseil d'Etat”.</a:t>
            </a:r>
            <a:endParaRPr i="1" sz="16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d5b8321742_0_130"/>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g3d5b8321742_0_130"/>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239" name="Google Shape;239;g3d5b8321742_0_130"/>
          <p:cNvSpPr/>
          <p:nvPr/>
        </p:nvSpPr>
        <p:spPr>
          <a:xfrm>
            <a:off x="1218225" y="1965850"/>
            <a:ext cx="10217100" cy="3959100"/>
          </a:xfrm>
          <a:prstGeom prst="rect">
            <a:avLst/>
          </a:prstGeom>
          <a:noFill/>
          <a:ln>
            <a:noFill/>
          </a:ln>
        </p:spPr>
        <p:txBody>
          <a:bodyPr anchorCtr="0" anchor="ctr" bIns="0" lIns="0" spcFirstLastPara="1" rIns="0" wrap="square" tIns="0">
            <a:noAutofit/>
          </a:bodyPr>
          <a:lstStyle/>
          <a:p>
            <a:pPr indent="0" lvl="0" marL="457200" marR="0" rtl="0" algn="l">
              <a:spcBef>
                <a:spcPts val="0"/>
              </a:spcBef>
              <a:spcAft>
                <a:spcPts val="0"/>
              </a:spcAft>
              <a:buNone/>
            </a:pPr>
            <a:r>
              <a:rPr b="1" lang="en-US" sz="1200" u="sng">
                <a:solidFill>
                  <a:schemeClr val="dk1"/>
                </a:solidFill>
              </a:rPr>
              <a:t>D. 17 mars 1967, art. 9-1 : </a:t>
            </a:r>
            <a:endParaRPr b="1" sz="1200" u="sng">
              <a:solidFill>
                <a:schemeClr val="dk1"/>
              </a:solidFill>
            </a:endParaRPr>
          </a:p>
          <a:p>
            <a:pPr indent="0" lvl="0" marL="457200" marR="0" rtl="0" algn="l">
              <a:spcBef>
                <a:spcPts val="0"/>
              </a:spcBef>
              <a:spcAft>
                <a:spcPts val="0"/>
              </a:spcAft>
              <a:buNone/>
            </a:pPr>
            <a:r>
              <a:t/>
            </a:r>
            <a:endParaRPr sz="1200">
              <a:solidFill>
                <a:schemeClr val="dk1"/>
              </a:solidFill>
            </a:endParaRPr>
          </a:p>
          <a:p>
            <a:pPr indent="0" lvl="0" marL="457200" marR="0" rtl="0" algn="l">
              <a:spcBef>
                <a:spcPts val="0"/>
              </a:spcBef>
              <a:spcAft>
                <a:spcPts val="0"/>
              </a:spcAft>
              <a:buNone/>
            </a:pPr>
            <a:r>
              <a:rPr i="1" lang="en-US" sz="1200">
                <a:solidFill>
                  <a:schemeClr val="dk1"/>
                </a:solidFill>
              </a:rPr>
              <a:t>“Pendant le délai s'écoulant entre la convocation de l'assemblée générale appelée à connaître des comptes et la tenue de celle-ci, le syndic tient les pièces justificatives des charges mentionnées à l'article 18-1 de la loi du 10 juillet 1965 susvisée, </a:t>
            </a:r>
            <a:r>
              <a:rPr i="1" lang="en-US" sz="1200" u="sng">
                <a:solidFill>
                  <a:schemeClr val="dk1"/>
                </a:solidFill>
              </a:rPr>
              <a:t>en original ou en copie, et classées par catégories </a:t>
            </a:r>
            <a:r>
              <a:rPr i="1" lang="en-US" sz="1200">
                <a:solidFill>
                  <a:schemeClr val="dk1"/>
                </a:solidFill>
              </a:rPr>
              <a:t>à la disposition de chaque copropriétaire </a:t>
            </a:r>
            <a:r>
              <a:rPr i="1" lang="en-US" sz="1200" u="sng">
                <a:solidFill>
                  <a:schemeClr val="dk1"/>
                </a:solidFill>
              </a:rPr>
              <a:t>pendant une durée qui ne peut être inférieure à un jour ouvré et doit être, en tout cas, appropriée à la dimension de la copropriété.</a:t>
            </a:r>
            <a:endParaRPr i="1" sz="1200" u="sng">
              <a:solidFill>
                <a:schemeClr val="dk1"/>
              </a:solidFill>
            </a:endParaRPr>
          </a:p>
          <a:p>
            <a:pPr indent="0" lvl="0" marL="0" marR="0" rtl="0" algn="l">
              <a:spcBef>
                <a:spcPts val="0"/>
              </a:spcBef>
              <a:spcAft>
                <a:spcPts val="0"/>
              </a:spcAft>
              <a:buNone/>
            </a:pPr>
            <a:r>
              <a:t/>
            </a:r>
            <a:endParaRPr i="1" sz="1200">
              <a:solidFill>
                <a:schemeClr val="dk1"/>
              </a:solidFill>
            </a:endParaRPr>
          </a:p>
          <a:p>
            <a:pPr indent="0" lvl="0" marL="457200" marR="0" rtl="0" algn="l">
              <a:spcBef>
                <a:spcPts val="0"/>
              </a:spcBef>
              <a:spcAft>
                <a:spcPts val="0"/>
              </a:spcAft>
              <a:buNone/>
            </a:pPr>
            <a:r>
              <a:rPr i="1" lang="en-US" sz="1200" u="sng">
                <a:solidFill>
                  <a:schemeClr val="dk1"/>
                </a:solidFill>
              </a:rPr>
              <a:t>Le syndic fixe le lieu de la consultation</a:t>
            </a:r>
            <a:r>
              <a:rPr i="1" lang="en-US" sz="1200">
                <a:solidFill>
                  <a:schemeClr val="dk1"/>
                </a:solidFill>
              </a:rPr>
              <a:t> des pièces justificatives des charges, soit à son siège, soit au lieu où il assure habituellement l'accueil des copropriétaires, le ou les jours et les heures auxquels elle s'effectue, qui doivent être indiqués dans la convocation mentionnée à l'article 9.</a:t>
            </a:r>
            <a:endParaRPr i="1" sz="1200">
              <a:solidFill>
                <a:schemeClr val="dk1"/>
              </a:solidFill>
            </a:endParaRPr>
          </a:p>
          <a:p>
            <a:pPr indent="0" lvl="0" marL="457200" marR="0" rtl="0" algn="l">
              <a:spcBef>
                <a:spcPts val="0"/>
              </a:spcBef>
              <a:spcAft>
                <a:spcPts val="0"/>
              </a:spcAft>
              <a:buNone/>
            </a:pPr>
            <a:r>
              <a:t/>
            </a:r>
            <a:endParaRPr i="1" sz="1200">
              <a:solidFill>
                <a:schemeClr val="dk1"/>
              </a:solidFill>
            </a:endParaRPr>
          </a:p>
          <a:p>
            <a:pPr indent="0" lvl="0" marL="457200" marR="0" rtl="0" algn="l">
              <a:spcBef>
                <a:spcPts val="0"/>
              </a:spcBef>
              <a:spcAft>
                <a:spcPts val="0"/>
              </a:spcAft>
              <a:buNone/>
            </a:pPr>
            <a:r>
              <a:rPr i="1" lang="en-US" sz="1200">
                <a:solidFill>
                  <a:schemeClr val="dk1"/>
                </a:solidFill>
              </a:rPr>
              <a:t>Lorsqu'il s'agit d'un </a:t>
            </a:r>
            <a:r>
              <a:rPr i="1" lang="en-US" sz="1200" u="sng">
                <a:solidFill>
                  <a:schemeClr val="dk1"/>
                </a:solidFill>
              </a:rPr>
              <a:t>syndic professionne</a:t>
            </a:r>
            <a:r>
              <a:rPr i="1" lang="en-US" sz="1200">
                <a:solidFill>
                  <a:schemeClr val="dk1"/>
                </a:solidFill>
              </a:rPr>
              <a:t>l, ces jours et heures doivent être fixés pendant les jours et heures d'accueil physique déterminés dans le </a:t>
            </a:r>
            <a:r>
              <a:rPr i="1" lang="en-US" sz="1200" u="sng">
                <a:solidFill>
                  <a:schemeClr val="dk1"/>
                </a:solidFill>
              </a:rPr>
              <a:t>contrat de syndic.</a:t>
            </a:r>
            <a:endParaRPr i="1" sz="1200" u="sng">
              <a:solidFill>
                <a:schemeClr val="dk1"/>
              </a:solidFill>
            </a:endParaRPr>
          </a:p>
          <a:p>
            <a:pPr indent="0" lvl="0" marL="0" marR="0" rtl="0" algn="l">
              <a:spcBef>
                <a:spcPts val="0"/>
              </a:spcBef>
              <a:spcAft>
                <a:spcPts val="0"/>
              </a:spcAft>
              <a:buNone/>
            </a:pPr>
            <a:r>
              <a:t/>
            </a:r>
            <a:endParaRPr i="1" sz="1200">
              <a:solidFill>
                <a:schemeClr val="dk1"/>
              </a:solidFill>
            </a:endParaRPr>
          </a:p>
          <a:p>
            <a:pPr indent="0" lvl="0" marL="457200" marR="0" rtl="0" algn="l">
              <a:spcBef>
                <a:spcPts val="0"/>
              </a:spcBef>
              <a:spcAft>
                <a:spcPts val="0"/>
              </a:spcAft>
              <a:buNone/>
            </a:pPr>
            <a:r>
              <a:rPr i="1" lang="en-US" sz="1200" u="sng">
                <a:solidFill>
                  <a:schemeClr val="dk1"/>
                </a:solidFill>
              </a:rPr>
              <a:t>Le copropriétaire peut se faire assister par un membre du conseil syndical.</a:t>
            </a:r>
            <a:endParaRPr i="1" sz="1200" u="sng">
              <a:solidFill>
                <a:schemeClr val="dk1"/>
              </a:solidFill>
            </a:endParaRPr>
          </a:p>
          <a:p>
            <a:pPr indent="0" lvl="0" marL="457200" marR="0" rtl="0" algn="l">
              <a:spcBef>
                <a:spcPts val="0"/>
              </a:spcBef>
              <a:spcAft>
                <a:spcPts val="0"/>
              </a:spcAft>
              <a:buNone/>
            </a:pPr>
            <a:r>
              <a:t/>
            </a:r>
            <a:endParaRPr i="1" sz="1200">
              <a:solidFill>
                <a:schemeClr val="dk1"/>
              </a:solidFill>
            </a:endParaRPr>
          </a:p>
          <a:p>
            <a:pPr indent="0" lvl="0" marL="457200" marR="0" rtl="0" algn="l">
              <a:spcBef>
                <a:spcPts val="0"/>
              </a:spcBef>
              <a:spcAft>
                <a:spcPts val="0"/>
              </a:spcAft>
              <a:buNone/>
            </a:pPr>
            <a:r>
              <a:rPr i="1" lang="en-US" sz="1200">
                <a:solidFill>
                  <a:schemeClr val="dk1"/>
                </a:solidFill>
              </a:rPr>
              <a:t>Pendant le délai mentionné au premier alinéa, il peut également se faire </a:t>
            </a:r>
            <a:r>
              <a:rPr i="1" lang="en-US" sz="1200" u="sng">
                <a:solidFill>
                  <a:schemeClr val="dk1"/>
                </a:solidFill>
              </a:rPr>
              <a:t>assister par son locataire ou autoriser ce dernier à consulter en ses lieu et place</a:t>
            </a:r>
            <a:r>
              <a:rPr i="1" lang="en-US" sz="1200">
                <a:solidFill>
                  <a:schemeClr val="dk1"/>
                </a:solidFill>
              </a:rPr>
              <a:t> les pièces justificatives de charges récupérables mentionnées à l'article 23 de la loi n° 89-462 du 6 juillet 1989 tendant à améliorer les rapports locatifs et portant modification de la loi n° 86-1290 du 23 décembre 1986.</a:t>
            </a:r>
            <a:endParaRPr i="1" sz="1200">
              <a:solidFill>
                <a:schemeClr val="dk1"/>
              </a:solidFill>
            </a:endParaRPr>
          </a:p>
          <a:p>
            <a:pPr indent="0" lvl="0" marL="0" marR="0" rtl="0" algn="l">
              <a:spcBef>
                <a:spcPts val="0"/>
              </a:spcBef>
              <a:spcAft>
                <a:spcPts val="0"/>
              </a:spcAft>
              <a:buNone/>
            </a:pPr>
            <a:r>
              <a:t/>
            </a:r>
            <a:endParaRPr i="1" sz="1200" u="sng">
              <a:solidFill>
                <a:schemeClr val="dk1"/>
              </a:solidFill>
            </a:endParaRPr>
          </a:p>
          <a:p>
            <a:pPr indent="0" lvl="0" marL="457200" marR="0" rtl="0" algn="l">
              <a:spcBef>
                <a:spcPts val="0"/>
              </a:spcBef>
              <a:spcAft>
                <a:spcPts val="0"/>
              </a:spcAft>
              <a:buNone/>
            </a:pPr>
            <a:r>
              <a:rPr i="1" lang="en-US" sz="1200" u="sng">
                <a:solidFill>
                  <a:schemeClr val="dk1"/>
                </a:solidFill>
              </a:rPr>
              <a:t>Tout copropriétaire peut obtenir une copie des pièces justificatives à ses frais”</a:t>
            </a:r>
            <a:r>
              <a:rPr i="1" lang="en-US" sz="1200">
                <a:solidFill>
                  <a:schemeClr val="dk1"/>
                </a:solidFill>
              </a:rPr>
              <a:t>.</a:t>
            </a:r>
            <a:endParaRPr i="1" sz="12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d5b8321742_0_145"/>
          <p:cNvSpPr/>
          <p:nvPr/>
        </p:nvSpPr>
        <p:spPr>
          <a:xfrm>
            <a:off x="943575" y="2142525"/>
            <a:ext cx="10766400" cy="39381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g3d5b8321742_0_145"/>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Sanction de la violation des règles de convocation</a:t>
            </a:r>
            <a:endParaRPr sz="3000">
              <a:solidFill>
                <a:schemeClr val="dk1"/>
              </a:solidFill>
              <a:latin typeface="Arial"/>
              <a:ea typeface="Arial"/>
              <a:cs typeface="Arial"/>
              <a:sym typeface="Arial"/>
            </a:endParaRPr>
          </a:p>
        </p:txBody>
      </p:sp>
      <p:sp>
        <p:nvSpPr>
          <p:cNvPr id="247" name="Google Shape;247;g3d5b8321742_0_145"/>
          <p:cNvSpPr/>
          <p:nvPr/>
        </p:nvSpPr>
        <p:spPr>
          <a:xfrm>
            <a:off x="1218225" y="2142525"/>
            <a:ext cx="10217100" cy="3782400"/>
          </a:xfrm>
          <a:prstGeom prst="rect">
            <a:avLst/>
          </a:prstGeom>
          <a:noFill/>
          <a:ln>
            <a:noFill/>
          </a:ln>
        </p:spPr>
        <p:txBody>
          <a:bodyPr anchorCtr="0" anchor="ctr" bIns="0" lIns="0" spcFirstLastPara="1" rIns="0" wrap="square" tIns="0">
            <a:noAutofit/>
          </a:bodyPr>
          <a:lstStyle/>
          <a:p>
            <a:pPr indent="-317500" lvl="0" marL="457200" marR="0" rtl="0" algn="l">
              <a:spcBef>
                <a:spcPts val="0"/>
              </a:spcBef>
              <a:spcAft>
                <a:spcPts val="0"/>
              </a:spcAft>
              <a:buClr>
                <a:schemeClr val="dk1"/>
              </a:buClr>
              <a:buSzPts val="1400"/>
              <a:buChar char="●"/>
            </a:pPr>
            <a:r>
              <a:rPr i="1" lang="en-US" u="sng">
                <a:solidFill>
                  <a:schemeClr val="dk1"/>
                </a:solidFill>
              </a:rPr>
              <a:t>L. 10 juil. 1965, art. 43 :</a:t>
            </a:r>
            <a:endParaRPr i="1" u="sng">
              <a:solidFill>
                <a:schemeClr val="dk1"/>
              </a:solidFill>
            </a:endParaRPr>
          </a:p>
          <a:p>
            <a:pPr indent="0" lvl="0" marL="0" marR="0" rtl="0" algn="l">
              <a:spcBef>
                <a:spcPts val="0"/>
              </a:spcBef>
              <a:spcAft>
                <a:spcPts val="0"/>
              </a:spcAft>
              <a:buNone/>
            </a:pPr>
            <a:r>
              <a:t/>
            </a:r>
            <a:endParaRPr b="1" i="1">
              <a:solidFill>
                <a:schemeClr val="dk1"/>
              </a:solidFill>
            </a:endParaRPr>
          </a:p>
          <a:p>
            <a:pPr indent="0" lvl="0" marL="0" marR="0" rtl="0" algn="l">
              <a:spcBef>
                <a:spcPts val="0"/>
              </a:spcBef>
              <a:spcAft>
                <a:spcPts val="0"/>
              </a:spcAft>
              <a:buNone/>
            </a:pPr>
            <a:r>
              <a:rPr b="1" i="1" lang="en-US">
                <a:solidFill>
                  <a:schemeClr val="dk1"/>
                </a:solidFill>
              </a:rPr>
              <a:t>“Toutes clauses contraires aux dispositions des articles 1er, 1-1, 4, 6 à 37, 41-1 à 42-1 et 46 et celles du décret prises pour leur application sont réputées non écrites. </a:t>
            </a:r>
            <a:r>
              <a:rPr i="1" lang="en-US">
                <a:solidFill>
                  <a:schemeClr val="dk1"/>
                </a:solidFill>
              </a:rPr>
              <a:t>Lorsque le juge, en application de l'alinéa premier du présent article, répute non écrite une clause relative à la répartition des charges, il procède à leur nouvelle répartition. Cette nouvelle répartition prend effet au premier jour de l'exercice comptable suivant la date à laquelle la décision est devenue définitive.”</a:t>
            </a:r>
            <a:endParaRPr i="1">
              <a:solidFill>
                <a:schemeClr val="dk1"/>
              </a:solidFill>
            </a:endParaRPr>
          </a:p>
          <a:p>
            <a:pPr indent="0" lvl="0" marL="0" marR="0" rtl="0" algn="l">
              <a:spcBef>
                <a:spcPts val="0"/>
              </a:spcBef>
              <a:spcAft>
                <a:spcPts val="0"/>
              </a:spcAft>
              <a:buNone/>
            </a:pPr>
            <a:r>
              <a:t/>
            </a:r>
            <a:endParaRPr i="1">
              <a:solidFill>
                <a:schemeClr val="dk1"/>
              </a:solidFill>
            </a:endParaRPr>
          </a:p>
          <a:p>
            <a:pPr indent="-317500" lvl="0" marL="457200" marR="0" rtl="0" algn="l">
              <a:spcBef>
                <a:spcPts val="0"/>
              </a:spcBef>
              <a:spcAft>
                <a:spcPts val="0"/>
              </a:spcAft>
              <a:buClr>
                <a:schemeClr val="dk1"/>
              </a:buClr>
              <a:buSzPts val="1400"/>
              <a:buChar char="●"/>
            </a:pPr>
            <a:r>
              <a:rPr i="1" lang="en-US" u="sng">
                <a:solidFill>
                  <a:schemeClr val="dk1"/>
                </a:solidFill>
              </a:rPr>
              <a:t>L. 10 juil. 1965, art. 42, al. 2 :</a:t>
            </a:r>
            <a:endParaRPr i="1" sz="1300" u="sng">
              <a:solidFill>
                <a:schemeClr val="dk1"/>
              </a:solidFill>
            </a:endParaRPr>
          </a:p>
          <a:p>
            <a:pPr indent="0" lvl="0" marL="914400" marR="0" rtl="0" algn="l">
              <a:spcBef>
                <a:spcPts val="0"/>
              </a:spcBef>
              <a:spcAft>
                <a:spcPts val="0"/>
              </a:spcAft>
              <a:buNone/>
            </a:pPr>
            <a:r>
              <a:t/>
            </a:r>
            <a:endParaRPr i="1">
              <a:solidFill>
                <a:schemeClr val="dk1"/>
              </a:solidFill>
            </a:endParaRPr>
          </a:p>
          <a:p>
            <a:pPr indent="0" lvl="0" marL="0" marR="0" rtl="0" algn="l">
              <a:spcBef>
                <a:spcPts val="0"/>
              </a:spcBef>
              <a:spcAft>
                <a:spcPts val="0"/>
              </a:spcAft>
              <a:buNone/>
            </a:pPr>
            <a:r>
              <a:rPr i="1" lang="en-US">
                <a:solidFill>
                  <a:schemeClr val="dk1"/>
                </a:solidFill>
              </a:rPr>
              <a:t>“Les a</a:t>
            </a:r>
            <a:r>
              <a:rPr i="1" lang="en-US" u="sng">
                <a:solidFill>
                  <a:schemeClr val="dk1"/>
                </a:solidFill>
              </a:rPr>
              <a:t>ctions en contestation des décisions des assemblées générales</a:t>
            </a:r>
            <a:r>
              <a:rPr i="1" lang="en-US">
                <a:solidFill>
                  <a:schemeClr val="dk1"/>
                </a:solidFill>
              </a:rPr>
              <a:t> doivent, </a:t>
            </a:r>
            <a:r>
              <a:rPr i="1" lang="en-US" u="sng">
                <a:solidFill>
                  <a:schemeClr val="dk1"/>
                </a:solidFill>
              </a:rPr>
              <a:t>à peine de déchéance</a:t>
            </a:r>
            <a:r>
              <a:rPr i="1" lang="en-US">
                <a:solidFill>
                  <a:schemeClr val="dk1"/>
                </a:solidFill>
              </a:rPr>
              <a:t>, être introduites par les </a:t>
            </a:r>
            <a:r>
              <a:rPr i="1" lang="en-US" u="sng">
                <a:solidFill>
                  <a:schemeClr val="dk1"/>
                </a:solidFill>
              </a:rPr>
              <a:t>copropriétaires opposants ou défaillants</a:t>
            </a:r>
            <a:r>
              <a:rPr i="1" lang="en-US">
                <a:solidFill>
                  <a:schemeClr val="dk1"/>
                </a:solidFill>
              </a:rPr>
              <a:t> dans un</a:t>
            </a:r>
            <a:r>
              <a:rPr i="1" lang="en-US" u="sng">
                <a:solidFill>
                  <a:schemeClr val="dk1"/>
                </a:solidFill>
              </a:rPr>
              <a:t> délai de deux mois </a:t>
            </a:r>
            <a:r>
              <a:rPr i="1" lang="en-US">
                <a:solidFill>
                  <a:schemeClr val="dk1"/>
                </a:solidFill>
              </a:rPr>
              <a:t>à </a:t>
            </a:r>
            <a:r>
              <a:rPr i="1" lang="en-US" u="sng">
                <a:solidFill>
                  <a:schemeClr val="dk1"/>
                </a:solidFill>
              </a:rPr>
              <a:t>compter de la notification du procès-verbal d'assemblée, </a:t>
            </a:r>
            <a:r>
              <a:rPr i="1" lang="en-US">
                <a:solidFill>
                  <a:schemeClr val="dk1"/>
                </a:solidFill>
              </a:rPr>
              <a:t>sans ses annexes. </a:t>
            </a:r>
            <a:r>
              <a:rPr i="1" lang="en-US" u="sng">
                <a:solidFill>
                  <a:schemeClr val="dk1"/>
                </a:solidFill>
              </a:rPr>
              <a:t>Cette notification est réalisée par le syndic d</a:t>
            </a:r>
            <a:r>
              <a:rPr i="1" lang="en-US">
                <a:solidFill>
                  <a:schemeClr val="dk1"/>
                </a:solidFill>
              </a:rPr>
              <a:t>ans le délai d'un mois à compter de la tenue de l'assemblée générale”.</a:t>
            </a:r>
            <a:endParaRPr i="1">
              <a:solidFill>
                <a:schemeClr val="dk1"/>
              </a:solidFill>
            </a:endParaRPr>
          </a:p>
          <a:p>
            <a:pPr indent="0" lvl="0" marL="0" marR="0" rtl="0" algn="l">
              <a:spcBef>
                <a:spcPts val="0"/>
              </a:spcBef>
              <a:spcAft>
                <a:spcPts val="0"/>
              </a:spcAft>
              <a:buNone/>
            </a:pPr>
            <a:r>
              <a:t/>
            </a:r>
            <a:endParaRPr i="1">
              <a:solidFill>
                <a:schemeClr val="dk1"/>
              </a:solidFill>
            </a:endParaRPr>
          </a:p>
          <a:p>
            <a:pPr indent="0" lvl="0" marL="0" marR="0" rtl="0" algn="l">
              <a:spcBef>
                <a:spcPts val="0"/>
              </a:spcBef>
              <a:spcAft>
                <a:spcPts val="0"/>
              </a:spcAft>
              <a:buNone/>
            </a:pPr>
            <a:r>
              <a:rPr lang="en-US">
                <a:solidFill>
                  <a:schemeClr val="dk1"/>
                </a:solidFill>
              </a:rPr>
              <a:t>Nota : Le cas échéant, la mise en cause de la responsabilité civile du syndic sur le fondement de l’article 1240 du code civil. </a:t>
            </a:r>
            <a:endParaRPr>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
          <p:cNvSpPr/>
          <p:nvPr/>
        </p:nvSpPr>
        <p:spPr>
          <a:xfrm>
            <a:off x="822960" y="1828800"/>
            <a:ext cx="5715000" cy="2103120"/>
          </a:xfrm>
          <a:prstGeom prst="roundRect">
            <a:avLst>
              <a:gd fmla="val 16667" name="adj"/>
            </a:avLst>
          </a:prstGeom>
          <a:solidFill>
            <a:srgbClr val="FFFFFF">
              <a:alpha val="92156"/>
            </a:srgbClr>
          </a:solidFill>
          <a:ln cap="flat" cmpd="sng" w="12700">
            <a:solidFill>
              <a:srgbClr val="DCE3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7"/>
          <p:cNvSpPr/>
          <p:nvPr/>
        </p:nvSpPr>
        <p:spPr>
          <a:xfrm>
            <a:off x="1143000" y="2331720"/>
            <a:ext cx="50292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2800"/>
              <a:buFont typeface="Arial"/>
              <a:buNone/>
            </a:pPr>
            <a:r>
              <a:rPr b="1" lang="en-US" sz="2800">
                <a:solidFill>
                  <a:srgbClr val="1D2B58"/>
                </a:solidFill>
                <a:latin typeface="Arial"/>
                <a:ea typeface="Arial"/>
                <a:cs typeface="Arial"/>
                <a:sym typeface="Arial"/>
              </a:rPr>
              <a:t>Questions &amp; échanges</a:t>
            </a:r>
            <a:endParaRPr sz="2800">
              <a:solidFill>
                <a:schemeClr val="dk1"/>
              </a:solidFill>
              <a:latin typeface="Arial"/>
              <a:ea typeface="Arial"/>
              <a:cs typeface="Arial"/>
              <a:sym typeface="Arial"/>
            </a:endParaRPr>
          </a:p>
        </p:txBody>
      </p:sp>
      <p:sp>
        <p:nvSpPr>
          <p:cNvPr id="255" name="Google Shape;255;p7"/>
          <p:cNvSpPr/>
          <p:nvPr/>
        </p:nvSpPr>
        <p:spPr>
          <a:xfrm>
            <a:off x="1152144" y="2971800"/>
            <a:ext cx="384048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4627D"/>
              </a:buClr>
              <a:buSzPts val="1700"/>
              <a:buFont typeface="Arial"/>
              <a:buNone/>
            </a:pPr>
            <a:r>
              <a:rPr lang="en-US" sz="1700">
                <a:solidFill>
                  <a:srgbClr val="54627D"/>
                </a:solidFill>
                <a:latin typeface="Arial"/>
                <a:ea typeface="Arial"/>
                <a:cs typeface="Arial"/>
                <a:sym typeface="Arial"/>
              </a:rPr>
              <a:t>Merci pour votre attention</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p:nvPr/>
        </p:nvSpPr>
        <p:spPr>
          <a:xfrm>
            <a:off x="694944" y="1005840"/>
            <a:ext cx="5486400" cy="29260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2400"/>
              <a:buFont typeface="Arial"/>
              <a:buNone/>
            </a:pPr>
            <a:r>
              <a:rPr b="1" lang="en-US" sz="2400">
                <a:solidFill>
                  <a:srgbClr val="1D2B58"/>
                </a:solidFill>
                <a:latin typeface="Arial"/>
                <a:ea typeface="Arial"/>
                <a:cs typeface="Arial"/>
                <a:sym typeface="Arial"/>
              </a:rPr>
              <a:t>Plan de la formation</a:t>
            </a:r>
            <a:endParaRPr sz="2400">
              <a:solidFill>
                <a:schemeClr val="dk1"/>
              </a:solidFill>
              <a:latin typeface="Arial"/>
              <a:ea typeface="Arial"/>
              <a:cs typeface="Arial"/>
              <a:sym typeface="Arial"/>
            </a:endParaRPr>
          </a:p>
        </p:txBody>
      </p:sp>
      <p:cxnSp>
        <p:nvCxnSpPr>
          <p:cNvPr id="72" name="Google Shape;72;p2"/>
          <p:cNvCxnSpPr/>
          <p:nvPr/>
        </p:nvCxnSpPr>
        <p:spPr>
          <a:xfrm>
            <a:off x="694944" y="1426464"/>
            <a:ext cx="1874520" cy="0"/>
          </a:xfrm>
          <a:prstGeom prst="straightConnector1">
            <a:avLst/>
          </a:prstGeom>
          <a:noFill/>
          <a:ln cap="flat" cmpd="sng" w="12700">
            <a:solidFill>
              <a:srgbClr val="6EA7E8"/>
            </a:solidFill>
            <a:prstDash val="solid"/>
            <a:round/>
            <a:headEnd len="sm" w="sm" type="none"/>
            <a:tailEnd len="sm" w="sm" type="none"/>
          </a:ln>
        </p:spPr>
      </p:cxnSp>
      <p:sp>
        <p:nvSpPr>
          <p:cNvPr id="73" name="Google Shape;73;p2"/>
          <p:cNvSpPr/>
          <p:nvPr/>
        </p:nvSpPr>
        <p:spPr>
          <a:xfrm>
            <a:off x="896100" y="1783075"/>
            <a:ext cx="5065800" cy="4422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2100" u="sng">
                <a:solidFill>
                  <a:srgbClr val="54627D"/>
                </a:solidFill>
              </a:rPr>
              <a:t>Introduction</a:t>
            </a:r>
            <a:r>
              <a:rPr lang="en-US" sz="2100">
                <a:solidFill>
                  <a:srgbClr val="54627D"/>
                </a:solidFill>
              </a:rPr>
              <a:t> : un formalisme protecteur</a:t>
            </a:r>
            <a:endParaRPr sz="2100">
              <a:solidFill>
                <a:srgbClr val="54627D"/>
              </a:solidFill>
            </a:endParaRPr>
          </a:p>
          <a:p>
            <a:pPr indent="0" lvl="0" marL="457200" marR="0" rtl="0" algn="l">
              <a:spcBef>
                <a:spcPts val="0"/>
              </a:spcBef>
              <a:spcAft>
                <a:spcPts val="0"/>
              </a:spcAft>
              <a:buNone/>
            </a:pPr>
            <a:r>
              <a:t/>
            </a:r>
            <a:endParaRPr sz="2100">
              <a:solidFill>
                <a:srgbClr val="54627D"/>
              </a:solidFill>
            </a:endParaRPr>
          </a:p>
          <a:p>
            <a:pPr indent="-193675" lvl="0" marL="180975" marR="0" rtl="0" algn="l">
              <a:spcBef>
                <a:spcPts val="0"/>
              </a:spcBef>
              <a:spcAft>
                <a:spcPts val="0"/>
              </a:spcAft>
              <a:buClr>
                <a:srgbClr val="54627D"/>
              </a:buClr>
              <a:buSzPts val="2100"/>
              <a:buFont typeface="Arial"/>
              <a:buChar char="•"/>
            </a:pPr>
            <a:r>
              <a:rPr lang="en-US" sz="2100" u="sng">
                <a:solidFill>
                  <a:srgbClr val="54627D"/>
                </a:solidFill>
                <a:latin typeface="Arial"/>
                <a:ea typeface="Arial"/>
                <a:cs typeface="Arial"/>
                <a:sym typeface="Arial"/>
              </a:rPr>
              <a:t>Partie </a:t>
            </a:r>
            <a:r>
              <a:rPr lang="en-US" sz="2100" u="sng">
                <a:solidFill>
                  <a:srgbClr val="54627D"/>
                </a:solidFill>
              </a:rPr>
              <a:t>1</a:t>
            </a:r>
            <a:r>
              <a:rPr lang="en-US" sz="2100">
                <a:solidFill>
                  <a:srgbClr val="54627D"/>
                </a:solidFill>
              </a:rPr>
              <a:t> : La préparation de l’AG</a:t>
            </a:r>
            <a:endParaRPr sz="2100">
              <a:solidFill>
                <a:srgbClr val="54627D"/>
              </a:solidFill>
            </a:endParaRPr>
          </a:p>
          <a:p>
            <a:pPr indent="0" lvl="0" marL="457200" marR="0" rtl="0" algn="l">
              <a:spcBef>
                <a:spcPts val="0"/>
              </a:spcBef>
              <a:spcAft>
                <a:spcPts val="0"/>
              </a:spcAft>
              <a:buNone/>
            </a:pPr>
            <a:r>
              <a:t/>
            </a:r>
            <a:endParaRPr sz="2100">
              <a:solidFill>
                <a:srgbClr val="54627D"/>
              </a:solidFill>
            </a:endParaRPr>
          </a:p>
          <a:p>
            <a:pPr indent="-193675" lvl="0" marL="180975" marR="0" rtl="0" algn="l">
              <a:spcBef>
                <a:spcPts val="0"/>
              </a:spcBef>
              <a:spcAft>
                <a:spcPts val="0"/>
              </a:spcAft>
              <a:buClr>
                <a:srgbClr val="54627D"/>
              </a:buClr>
              <a:buSzPts val="2100"/>
              <a:buChar char="•"/>
            </a:pPr>
            <a:r>
              <a:rPr lang="en-US" sz="2100" u="sng">
                <a:solidFill>
                  <a:srgbClr val="54627D"/>
                </a:solidFill>
              </a:rPr>
              <a:t>Partie 2</a:t>
            </a:r>
            <a:r>
              <a:rPr lang="en-US" sz="2100">
                <a:solidFill>
                  <a:srgbClr val="54627D"/>
                </a:solidFill>
              </a:rPr>
              <a:t> : Auteurs et destinataires</a:t>
            </a:r>
            <a:endParaRPr sz="2100">
              <a:solidFill>
                <a:srgbClr val="54627D"/>
              </a:solidFill>
            </a:endParaRPr>
          </a:p>
          <a:p>
            <a:pPr indent="0" lvl="0" marL="457200" marR="0" rtl="0" algn="l">
              <a:spcBef>
                <a:spcPts val="0"/>
              </a:spcBef>
              <a:spcAft>
                <a:spcPts val="0"/>
              </a:spcAft>
              <a:buNone/>
            </a:pPr>
            <a:r>
              <a:t/>
            </a:r>
            <a:endParaRPr sz="2100">
              <a:solidFill>
                <a:srgbClr val="54627D"/>
              </a:solidFill>
            </a:endParaRPr>
          </a:p>
          <a:p>
            <a:pPr indent="-193675" lvl="0" marL="180975" marR="0" rtl="0" algn="l">
              <a:spcBef>
                <a:spcPts val="0"/>
              </a:spcBef>
              <a:spcAft>
                <a:spcPts val="0"/>
              </a:spcAft>
              <a:buClr>
                <a:srgbClr val="54627D"/>
              </a:buClr>
              <a:buSzPts val="2100"/>
              <a:buFont typeface="Arial"/>
              <a:buChar char="•"/>
            </a:pPr>
            <a:r>
              <a:rPr lang="en-US" sz="2100" u="sng">
                <a:solidFill>
                  <a:srgbClr val="54627D"/>
                </a:solidFill>
                <a:latin typeface="Arial"/>
                <a:ea typeface="Arial"/>
                <a:cs typeface="Arial"/>
                <a:sym typeface="Arial"/>
              </a:rPr>
              <a:t>Partie 3</a:t>
            </a:r>
            <a:r>
              <a:rPr lang="en-US" sz="2100">
                <a:solidFill>
                  <a:srgbClr val="54627D"/>
                </a:solidFill>
                <a:latin typeface="Arial"/>
                <a:ea typeface="Arial"/>
                <a:cs typeface="Arial"/>
                <a:sym typeface="Arial"/>
              </a:rPr>
              <a:t> : </a:t>
            </a:r>
            <a:r>
              <a:rPr lang="en-US" sz="2100">
                <a:solidFill>
                  <a:srgbClr val="54627D"/>
                </a:solidFill>
              </a:rPr>
              <a:t>Formes de la convocation</a:t>
            </a:r>
            <a:endParaRPr sz="2100">
              <a:solidFill>
                <a:srgbClr val="54627D"/>
              </a:solidFill>
            </a:endParaRPr>
          </a:p>
          <a:p>
            <a:pPr indent="0" lvl="0" marL="457200" marR="0" rtl="0" algn="l">
              <a:spcBef>
                <a:spcPts val="0"/>
              </a:spcBef>
              <a:spcAft>
                <a:spcPts val="0"/>
              </a:spcAft>
              <a:buNone/>
            </a:pPr>
            <a:r>
              <a:t/>
            </a:r>
            <a:endParaRPr sz="2100">
              <a:solidFill>
                <a:srgbClr val="54627D"/>
              </a:solidFill>
            </a:endParaRPr>
          </a:p>
          <a:p>
            <a:pPr indent="-193675" lvl="0" marL="180975" marR="0" rtl="0" algn="l">
              <a:spcBef>
                <a:spcPts val="0"/>
              </a:spcBef>
              <a:spcAft>
                <a:spcPts val="0"/>
              </a:spcAft>
              <a:buClr>
                <a:srgbClr val="54627D"/>
              </a:buClr>
              <a:buSzPts val="2100"/>
              <a:buChar char="•"/>
            </a:pPr>
            <a:r>
              <a:rPr lang="en-US" sz="2100" u="sng">
                <a:solidFill>
                  <a:srgbClr val="54627D"/>
                </a:solidFill>
              </a:rPr>
              <a:t>Partie 4 </a:t>
            </a:r>
            <a:r>
              <a:rPr lang="en-US" sz="2100">
                <a:solidFill>
                  <a:srgbClr val="54627D"/>
                </a:solidFill>
              </a:rPr>
              <a:t>: Sanctions</a:t>
            </a:r>
            <a:endParaRPr sz="2100">
              <a:solidFill>
                <a:srgbClr val="54627D"/>
              </a:solidFill>
            </a:endParaRPr>
          </a:p>
          <a:p>
            <a:pPr indent="0" lvl="0" marL="0" marR="0" rtl="0" algn="l">
              <a:spcBef>
                <a:spcPts val="0"/>
              </a:spcBef>
              <a:spcAft>
                <a:spcPts val="0"/>
              </a:spcAft>
              <a:buNone/>
            </a:pPr>
            <a:r>
              <a:t/>
            </a:r>
            <a:endParaRPr sz="2100">
              <a:solidFill>
                <a:srgbClr val="54627D"/>
              </a:solidFill>
            </a:endParaRPr>
          </a:p>
          <a:p>
            <a:pPr indent="0" lvl="0" marL="0" marR="0" rtl="0" algn="l">
              <a:spcBef>
                <a:spcPts val="0"/>
              </a:spcBef>
              <a:spcAft>
                <a:spcPts val="0"/>
              </a:spcAft>
              <a:buNone/>
            </a:pPr>
            <a:r>
              <a:rPr lang="en-US" sz="2100">
                <a:solidFill>
                  <a:srgbClr val="54627D"/>
                </a:solidFill>
                <a:latin typeface="Arial"/>
                <a:ea typeface="Arial"/>
                <a:cs typeface="Arial"/>
                <a:sym typeface="Arial"/>
              </a:rPr>
              <a:t>Echanges / questions</a:t>
            </a:r>
            <a:endParaRPr sz="21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d5b0b14b47_0_4"/>
          <p:cNvSpPr/>
          <p:nvPr/>
        </p:nvSpPr>
        <p:spPr>
          <a:xfrm>
            <a:off x="943575" y="1965850"/>
            <a:ext cx="10766400" cy="41145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g3d5b0b14b47_0_4"/>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Un formalisme protecteur</a:t>
            </a:r>
            <a:endParaRPr sz="3000">
              <a:solidFill>
                <a:schemeClr val="dk1"/>
              </a:solidFill>
              <a:latin typeface="Arial"/>
              <a:ea typeface="Arial"/>
              <a:cs typeface="Arial"/>
              <a:sym typeface="Arial"/>
            </a:endParaRPr>
          </a:p>
        </p:txBody>
      </p:sp>
      <p:sp>
        <p:nvSpPr>
          <p:cNvPr id="81" name="Google Shape;81;g3d5b0b14b47_0_4"/>
          <p:cNvSpPr/>
          <p:nvPr/>
        </p:nvSpPr>
        <p:spPr>
          <a:xfrm>
            <a:off x="1244075" y="2301550"/>
            <a:ext cx="10217100" cy="3623400"/>
          </a:xfrm>
          <a:prstGeom prst="rect">
            <a:avLst/>
          </a:prstGeom>
          <a:noFill/>
          <a:ln>
            <a:noFill/>
          </a:ln>
        </p:spPr>
        <p:txBody>
          <a:bodyPr anchorCtr="0" anchor="ctr" bIns="0" lIns="0" spcFirstLastPara="1" rIns="0" wrap="square" tIns="0">
            <a:noAutofit/>
          </a:bodyPr>
          <a:lstStyle/>
          <a:p>
            <a:pPr indent="-336550" lvl="0" marL="457200" marR="0" rtl="0" algn="l">
              <a:spcBef>
                <a:spcPts val="0"/>
              </a:spcBef>
              <a:spcAft>
                <a:spcPts val="0"/>
              </a:spcAft>
              <a:buClr>
                <a:schemeClr val="dk1"/>
              </a:buClr>
              <a:buSzPts val="1700"/>
              <a:buChar char="●"/>
            </a:pPr>
            <a:r>
              <a:rPr lang="en-US" sz="1700">
                <a:solidFill>
                  <a:schemeClr val="dk1"/>
                </a:solidFill>
              </a:rPr>
              <a:t>L. 10 juil. 1965, art. 17, al. 1 : “</a:t>
            </a:r>
            <a:r>
              <a:rPr i="1" lang="en-US" sz="1700">
                <a:solidFill>
                  <a:schemeClr val="dk1"/>
                </a:solidFill>
              </a:rPr>
              <a:t>Les décisions du syndicat sont prises en assemblée générale des copropriétaires ; leur exécution est confiée à un syndic placé éventuellement sous le contrôle d'un conseil syndical</a:t>
            </a:r>
            <a:r>
              <a:rPr lang="en-US" sz="1700">
                <a:solidFill>
                  <a:schemeClr val="dk1"/>
                </a:solidFill>
              </a:rPr>
              <a:t>”.</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L. 10 juil. 1965, art. 14-1, al. 1 : </a:t>
            </a:r>
            <a:r>
              <a:rPr lang="en-US" sz="1700">
                <a:solidFill>
                  <a:schemeClr val="dk1"/>
                </a:solidFill>
              </a:rPr>
              <a:t>“</a:t>
            </a:r>
            <a:r>
              <a:rPr i="1" lang="en-US" sz="1700">
                <a:solidFill>
                  <a:schemeClr val="dk1"/>
                </a:solidFill>
              </a:rPr>
              <a:t>L'assemblée générale des copropriétaires appelée à voter le budget prévisionnel est réunie dans un délai de six mois à compter du dernier jour de l'exercice comptable précédent”.</a:t>
            </a:r>
            <a:endParaRPr i="1" sz="1700">
              <a:solidFill>
                <a:schemeClr val="dk1"/>
              </a:solidFill>
            </a:endParaRPr>
          </a:p>
          <a:p>
            <a:pPr indent="0" lvl="0" marL="0" marR="0" rtl="0" algn="l">
              <a:spcBef>
                <a:spcPts val="0"/>
              </a:spcBef>
              <a:spcAft>
                <a:spcPts val="0"/>
              </a:spcAft>
              <a:buClr>
                <a:srgbClr val="54627D"/>
              </a:buClr>
              <a:buSzPts val="1700"/>
              <a:buFont typeface="Arial"/>
              <a:buNone/>
            </a:pPr>
            <a:r>
              <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 D. 17 mars 1967, art. 7, al. 1 et 2 : “</a:t>
            </a:r>
            <a:r>
              <a:rPr i="1" lang="en-US" sz="1700">
                <a:solidFill>
                  <a:schemeClr val="dk1"/>
                </a:solidFill>
              </a:rPr>
              <a:t>Dans tout syndicat de copropriété, il est tenu, au moins une fois chaque année, une assemblée générale des copropriétaires.</a:t>
            </a:r>
            <a:endParaRPr i="1" sz="1700">
              <a:solidFill>
                <a:schemeClr val="dk1"/>
              </a:solidFill>
            </a:endParaRPr>
          </a:p>
          <a:p>
            <a:pPr indent="457200" lvl="0" marL="457200" rtl="0" algn="l">
              <a:lnSpc>
                <a:spcPct val="115000"/>
              </a:lnSpc>
              <a:spcBef>
                <a:spcPts val="1200"/>
              </a:spcBef>
              <a:spcAft>
                <a:spcPts val="0"/>
              </a:spcAft>
              <a:buClr>
                <a:schemeClr val="dk1"/>
              </a:buClr>
              <a:buSzPts val="1100"/>
              <a:buFont typeface="Arial"/>
              <a:buNone/>
            </a:pPr>
            <a:r>
              <a:rPr i="1" lang="en-US" sz="1700">
                <a:solidFill>
                  <a:schemeClr val="dk1"/>
                </a:solidFill>
              </a:rPr>
              <a:t>Sauf s'il en est disposé autrement dans la loi du 10 juillet 1965 ou le présent décret, l'assemblée générale est convoquée par le syndic</a:t>
            </a:r>
            <a:r>
              <a:rPr lang="en-US" sz="1700">
                <a:solidFill>
                  <a:schemeClr val="dk1"/>
                </a:solidFill>
              </a:rPr>
              <a:t>”.</a:t>
            </a:r>
            <a:endParaRPr sz="1700">
              <a:solidFill>
                <a:schemeClr val="dk1"/>
              </a:solidFill>
            </a:endParaRPr>
          </a:p>
          <a:p>
            <a:pPr indent="-336550" lvl="0" marL="457200" marR="0" rtl="0" algn="l">
              <a:spcBef>
                <a:spcPts val="1200"/>
              </a:spcBef>
              <a:spcAft>
                <a:spcPts val="0"/>
              </a:spcAft>
              <a:buClr>
                <a:schemeClr val="dk1"/>
              </a:buClr>
              <a:buSzPts val="1700"/>
              <a:buChar char="●"/>
            </a:pPr>
            <a:r>
              <a:rPr lang="en-US" sz="1700">
                <a:solidFill>
                  <a:schemeClr val="dk1"/>
                </a:solidFill>
              </a:rPr>
              <a:t>L. 10 juil. 1965, art. 43 : Dispositons d’ordre public / L. 10 juil. 1965, art. 42 : action en contestation</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Le cas des petites copropriétés (La consulation écrite) / copropriétés à 2 copropriétaires</a:t>
            </a:r>
            <a:endParaRPr sz="1700">
              <a:solidFill>
                <a:schemeClr val="dk1"/>
              </a:solidFill>
            </a:endParaRPr>
          </a:p>
          <a:p>
            <a:pPr indent="0" lvl="0" marL="0" marR="0" rtl="0" algn="l">
              <a:spcBef>
                <a:spcPts val="0"/>
              </a:spcBef>
              <a:spcAft>
                <a:spcPts val="0"/>
              </a:spcAft>
              <a:buClr>
                <a:srgbClr val="54627D"/>
              </a:buClr>
              <a:buSzPts val="1700"/>
              <a:buFont typeface="Arial"/>
              <a:buNone/>
            </a:pPr>
            <a:r>
              <a:t/>
            </a:r>
            <a:endParaRPr sz="17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d5b0b14b47_0_11"/>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g3d5b0b14b47_0_11"/>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La préparation de l’AG</a:t>
            </a:r>
            <a:endParaRPr sz="3000">
              <a:solidFill>
                <a:schemeClr val="dk1"/>
              </a:solidFill>
              <a:latin typeface="Arial"/>
              <a:ea typeface="Arial"/>
              <a:cs typeface="Arial"/>
              <a:sym typeface="Arial"/>
            </a:endParaRPr>
          </a:p>
        </p:txBody>
      </p:sp>
      <p:sp>
        <p:nvSpPr>
          <p:cNvPr id="89" name="Google Shape;89;g3d5b0b14b47_0_11"/>
          <p:cNvSpPr/>
          <p:nvPr/>
        </p:nvSpPr>
        <p:spPr>
          <a:xfrm>
            <a:off x="1244075" y="2301550"/>
            <a:ext cx="10217100" cy="3623400"/>
          </a:xfrm>
          <a:prstGeom prst="rect">
            <a:avLst/>
          </a:prstGeom>
          <a:noFill/>
          <a:ln>
            <a:noFill/>
          </a:ln>
        </p:spPr>
        <p:txBody>
          <a:bodyPr anchorCtr="0" anchor="ctr" bIns="0" lIns="0" spcFirstLastPara="1" rIns="0" wrap="square" tIns="0">
            <a:noAutofit/>
          </a:bodyPr>
          <a:lstStyle/>
          <a:p>
            <a:pPr indent="-336550" lvl="0" marL="457200" marR="0" rtl="0" algn="l">
              <a:spcBef>
                <a:spcPts val="0"/>
              </a:spcBef>
              <a:spcAft>
                <a:spcPts val="0"/>
              </a:spcAft>
              <a:buClr>
                <a:schemeClr val="dk1"/>
              </a:buClr>
              <a:buSzPts val="1700"/>
              <a:buChar char="●"/>
            </a:pPr>
            <a:r>
              <a:rPr lang="en-US" sz="1700">
                <a:solidFill>
                  <a:schemeClr val="dk1"/>
                </a:solidFill>
              </a:rPr>
              <a:t>D. 17 mars 1967, art. 26, al. 5 : “</a:t>
            </a:r>
            <a:r>
              <a:rPr i="1" lang="en-US" sz="1700">
                <a:solidFill>
                  <a:schemeClr val="dk1"/>
                </a:solidFill>
              </a:rPr>
              <a:t>L'ordre du jour de l'assemblée générale est établi en concertation avec le conseil syndical</a:t>
            </a:r>
            <a:r>
              <a:rPr lang="en-US" sz="1700">
                <a:solidFill>
                  <a:schemeClr val="dk1"/>
                </a:solidFill>
              </a:rPr>
              <a:t>”.</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La concertation avrec le Conseil syndical dans l’élaboration du budget prévisionnel (L. 10 juil. 1965, art. 18, II., al. 2)</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 Communication de documents (L. 10 juil. 1965, art. 21, al. 7)</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Demande d’inscription d’une question à l’OJ. D. 17 mars 1967, art. 10 : “</a:t>
            </a:r>
            <a:r>
              <a:rPr i="1" lang="en-US" sz="1700">
                <a:solidFill>
                  <a:schemeClr val="dk1"/>
                </a:solidFill>
              </a:rPr>
              <a:t>A tout moment, un ou plusieurs copropriétaires, ou le conseil syndical, peuvent notifier au syndic la ou les questions dont ils demandent qu'elles soient inscrites à l'ordre du jour d'une assemblée générale. Le syndic porte ces questions à l'ordre du jour de la convocation de la prochaine assemblée générale. Toutefois, si la ou les questions notifiées ne peuvent être inscrites à cette assemblée compte tenu de la date de réception de la demande par le syndic, elles le sont à l'assemblée suivante</a:t>
            </a:r>
            <a:r>
              <a:rPr lang="en-US" sz="1700">
                <a:solidFill>
                  <a:schemeClr val="dk1"/>
                </a:solidFill>
              </a:rPr>
              <a:t>”. </a:t>
            </a:r>
            <a:endParaRPr sz="1700">
              <a:solidFill>
                <a:schemeClr val="dk1"/>
              </a:solidFill>
            </a:endParaRPr>
          </a:p>
          <a:p>
            <a:pPr indent="-342900" lvl="0" marL="457200" marR="0" rtl="0" algn="l">
              <a:spcBef>
                <a:spcPts val="0"/>
              </a:spcBef>
              <a:spcAft>
                <a:spcPts val="0"/>
              </a:spcAft>
              <a:buClr>
                <a:schemeClr val="dk1"/>
              </a:buClr>
              <a:buSzPts val="1800"/>
              <a:buChar char="●"/>
            </a:pPr>
            <a:r>
              <a:rPr lang="en-US" sz="1700">
                <a:solidFill>
                  <a:schemeClr val="dk1"/>
                </a:solidFill>
              </a:rPr>
              <a:t>Nota : Information de la tenue prochaine d’une AG par voie d’affichage (D. 17 mars 1967, art. 9, al. 3) </a:t>
            </a:r>
            <a:endParaRPr sz="17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d5b8321742_0_2"/>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 name="Google Shape;96;g3d5b8321742_0_2"/>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Auteurs et destinataires des convocations</a:t>
            </a:r>
            <a:endParaRPr sz="3000">
              <a:solidFill>
                <a:schemeClr val="dk1"/>
              </a:solidFill>
              <a:latin typeface="Arial"/>
              <a:ea typeface="Arial"/>
              <a:cs typeface="Arial"/>
              <a:sym typeface="Arial"/>
            </a:endParaRPr>
          </a:p>
        </p:txBody>
      </p:sp>
      <p:sp>
        <p:nvSpPr>
          <p:cNvPr id="97" name="Google Shape;97;g3d5b8321742_0_2"/>
          <p:cNvSpPr/>
          <p:nvPr/>
        </p:nvSpPr>
        <p:spPr>
          <a:xfrm>
            <a:off x="1218225" y="2301550"/>
            <a:ext cx="10217100" cy="3623400"/>
          </a:xfrm>
          <a:prstGeom prst="rect">
            <a:avLst/>
          </a:prstGeom>
          <a:noFill/>
          <a:ln>
            <a:noFill/>
          </a:ln>
        </p:spPr>
        <p:txBody>
          <a:bodyPr anchorCtr="0" anchor="ctr" bIns="0" lIns="0" spcFirstLastPara="1" rIns="0" wrap="square" tIns="0">
            <a:noAutofit/>
          </a:bodyPr>
          <a:lstStyle/>
          <a:p>
            <a:pPr indent="-336550" lvl="0" marL="457200" marR="0" rtl="0" algn="l">
              <a:spcBef>
                <a:spcPts val="0"/>
              </a:spcBef>
              <a:spcAft>
                <a:spcPts val="0"/>
              </a:spcAft>
              <a:buClr>
                <a:schemeClr val="dk1"/>
              </a:buClr>
              <a:buSzPts val="1700"/>
              <a:buChar char="●"/>
            </a:pPr>
            <a:r>
              <a:rPr lang="en-US" sz="1700">
                <a:solidFill>
                  <a:schemeClr val="dk1"/>
                </a:solidFill>
              </a:rPr>
              <a:t>Qui ? Syndic / Conseil syndical / Un copropriétaire</a:t>
            </a:r>
            <a:endParaRPr sz="1700">
              <a:solidFill>
                <a:schemeClr val="dk1"/>
              </a:solidFill>
            </a:endParaRPr>
          </a:p>
          <a:p>
            <a:pPr indent="0" lvl="0" marL="457200" marR="0" rtl="0" algn="l">
              <a:spcBef>
                <a:spcPts val="0"/>
              </a:spcBef>
              <a:spcAft>
                <a:spcPts val="0"/>
              </a:spcAft>
              <a:buNone/>
            </a:pPr>
            <a:r>
              <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Principe: le syndic en exercice.</a:t>
            </a:r>
            <a:endParaRPr sz="1700">
              <a:solidFill>
                <a:schemeClr val="dk1"/>
              </a:solidFill>
            </a:endParaRPr>
          </a:p>
          <a:p>
            <a:pPr indent="0" lvl="0" marL="457200" rtl="0" algn="l">
              <a:spcBef>
                <a:spcPts val="0"/>
              </a:spcBef>
              <a:spcAft>
                <a:spcPts val="0"/>
              </a:spcAft>
              <a:buNone/>
            </a:pPr>
            <a:r>
              <a:rPr lang="en-US" sz="1700">
                <a:solidFill>
                  <a:schemeClr val="dk1"/>
                </a:solidFill>
              </a:rPr>
              <a:t>L'assemblée convoquée par un syndic dont le mandat était valable au moment de l'envoi des convocations, mais qui a expiré ensuite, est régulière et n'encourt pas la nullité (Cass. 3e civ., 19 oct. 2017, n° 16-24.646)</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Exceptions : cas limitativement énumérés. Exemples. </a:t>
            </a:r>
            <a:r>
              <a:rPr lang="en-US" sz="1700">
                <a:solidFill>
                  <a:schemeClr val="dk1"/>
                </a:solidFill>
              </a:rPr>
              <a:t>Empêchement du syndic : L. 10 juil. 1965, art. 18., V. Refus du syndic de convoquer suite à une demande sur le fondement de l’article 8 du décret du 17 mars 1967. Absence de syndic dans les conditions de l’article 17, al. 4 de la loi du 10 juil. 1965</a:t>
            </a:r>
            <a:endParaRPr sz="1700">
              <a:solidFill>
                <a:schemeClr val="dk1"/>
              </a:solidFill>
            </a:endParaRPr>
          </a:p>
          <a:p>
            <a:pPr indent="0" lvl="0" marL="0" marR="0" rtl="0" algn="l">
              <a:spcBef>
                <a:spcPts val="0"/>
              </a:spcBef>
              <a:spcAft>
                <a:spcPts val="0"/>
              </a:spcAft>
              <a:buNone/>
            </a:pPr>
            <a:r>
              <a:t/>
            </a:r>
            <a:endParaRPr sz="1700">
              <a:solidFill>
                <a:schemeClr val="dk1"/>
              </a:solidFill>
            </a:endParaRPr>
          </a:p>
          <a:p>
            <a:pPr indent="-336550" lvl="0" marL="457200" marR="0" rtl="0" algn="l">
              <a:spcBef>
                <a:spcPts val="0"/>
              </a:spcBef>
              <a:spcAft>
                <a:spcPts val="0"/>
              </a:spcAft>
              <a:buClr>
                <a:schemeClr val="dk1"/>
              </a:buClr>
              <a:buSzPts val="1700"/>
              <a:buChar char="●"/>
            </a:pPr>
            <a:r>
              <a:rPr lang="en-US" sz="1700">
                <a:solidFill>
                  <a:schemeClr val="dk1"/>
                </a:solidFill>
              </a:rPr>
              <a:t>Pour qui ? Les copropriétaires. L. 10 juil. 1965, art. 22, al. 2 : Chaque copropriétaire dispose d'un nombre de voix correspondant à sa quote-part dans les parties communes.</a:t>
            </a:r>
            <a:endParaRPr sz="1700">
              <a:solidFill>
                <a:schemeClr val="dk1"/>
              </a:solidFill>
            </a:endParaRPr>
          </a:p>
          <a:p>
            <a:pPr indent="457200" lvl="0" marL="0" marR="0" rtl="0" algn="l">
              <a:spcBef>
                <a:spcPts val="0"/>
              </a:spcBef>
              <a:spcAft>
                <a:spcPts val="0"/>
              </a:spcAft>
              <a:buNone/>
            </a:pPr>
            <a:r>
              <a:rPr lang="en-US" sz="1700">
                <a:solidFill>
                  <a:schemeClr val="dk1"/>
                </a:solidFill>
              </a:rPr>
              <a:t>Nota  : Indivision, époux, société...etc</a:t>
            </a:r>
            <a:endParaRPr sz="17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d5b0b14b47_1_16"/>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 name="Google Shape;104;g3d5b0b14b47_1_16"/>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05" name="Google Shape;105;g3d5b0b14b47_1_16"/>
          <p:cNvSpPr/>
          <p:nvPr/>
        </p:nvSpPr>
        <p:spPr>
          <a:xfrm>
            <a:off x="1218225" y="2301550"/>
            <a:ext cx="10217100" cy="3623400"/>
          </a:xfrm>
          <a:prstGeom prst="rect">
            <a:avLst/>
          </a:prstGeom>
          <a:noFill/>
          <a:ln>
            <a:noFill/>
          </a:ln>
        </p:spPr>
        <p:txBody>
          <a:bodyPr anchorCtr="0" anchor="ctr" bIns="0" lIns="0" spcFirstLastPara="1" rIns="0" wrap="square" tIns="0">
            <a:noAutofit/>
          </a:bodyPr>
          <a:lstStyle/>
          <a:p>
            <a:pPr indent="0" lvl="0" marL="457200" rtl="0" algn="l">
              <a:lnSpc>
                <a:spcPct val="115000"/>
              </a:lnSpc>
              <a:spcBef>
                <a:spcPts val="1200"/>
              </a:spcBef>
              <a:spcAft>
                <a:spcPts val="0"/>
              </a:spcAft>
              <a:buNone/>
            </a:pPr>
            <a:r>
              <a:rPr lang="en-US" sz="1300">
                <a:solidFill>
                  <a:schemeClr val="dk1"/>
                </a:solidFill>
              </a:rPr>
              <a:t>D. 17 mars 1967, art. 9 :</a:t>
            </a:r>
            <a:endParaRPr sz="1300">
              <a:solidFill>
                <a:schemeClr val="dk1"/>
              </a:solidFill>
            </a:endParaRPr>
          </a:p>
          <a:p>
            <a:pPr indent="0" lvl="0" marL="457200" rtl="0" algn="l">
              <a:lnSpc>
                <a:spcPct val="115000"/>
              </a:lnSpc>
              <a:spcBef>
                <a:spcPts val="1200"/>
              </a:spcBef>
              <a:spcAft>
                <a:spcPts val="0"/>
              </a:spcAft>
              <a:buNone/>
            </a:pPr>
            <a:r>
              <a:rPr lang="en-US" sz="1300">
                <a:solidFill>
                  <a:schemeClr val="dk1"/>
                </a:solidFill>
              </a:rPr>
              <a:t>“</a:t>
            </a:r>
            <a:r>
              <a:rPr i="1" lang="en-US" sz="1300">
                <a:solidFill>
                  <a:schemeClr val="dk1"/>
                </a:solidFill>
              </a:rPr>
              <a:t>La convocation contient </a:t>
            </a:r>
            <a:r>
              <a:rPr i="1" lang="en-US" sz="1300" u="sng">
                <a:solidFill>
                  <a:schemeClr val="dk1"/>
                </a:solidFill>
              </a:rPr>
              <a:t>l'indication des lieu, date et heure de la réunio</a:t>
            </a:r>
            <a:r>
              <a:rPr i="1" lang="en-US" sz="1300">
                <a:solidFill>
                  <a:schemeClr val="dk1"/>
                </a:solidFill>
              </a:rPr>
              <a:t>n, ainsi que </a:t>
            </a:r>
            <a:r>
              <a:rPr i="1" lang="en-US" sz="1300" u="sng">
                <a:solidFill>
                  <a:schemeClr val="dk1"/>
                </a:solidFill>
              </a:rPr>
              <a:t>l'ordre du jour</a:t>
            </a:r>
            <a:r>
              <a:rPr i="1" lang="en-US" sz="1300">
                <a:solidFill>
                  <a:schemeClr val="dk1"/>
                </a:solidFill>
              </a:rPr>
              <a:t> qui précise chacune des questions soumises à la délibération de l'assemblée. A défaut de stipulation du règlement de copropriété ou de décision de l'assemblée générale, </a:t>
            </a:r>
            <a:r>
              <a:rPr i="1" lang="en-US" sz="1300" u="sng">
                <a:solidFill>
                  <a:schemeClr val="dk1"/>
                </a:solidFill>
              </a:rPr>
              <a:t>la personne qui convoque l'assemblée fixe le lieu et l'heure de la réunion</a:t>
            </a:r>
            <a:r>
              <a:rPr i="1" lang="en-US" sz="1300">
                <a:solidFill>
                  <a:schemeClr val="dk1"/>
                </a:solidFill>
              </a:rPr>
              <a:t>. La convocation indique le lieu, le ou les jours et les heures de consultation des p</a:t>
            </a:r>
            <a:r>
              <a:rPr i="1" lang="en-US" sz="1300" u="sng">
                <a:solidFill>
                  <a:schemeClr val="dk1"/>
                </a:solidFill>
              </a:rPr>
              <a:t>ièces justificatives des charges.</a:t>
            </a:r>
            <a:endParaRPr i="1" sz="1300" u="sng">
              <a:solidFill>
                <a:schemeClr val="dk1"/>
              </a:solidFill>
            </a:endParaRPr>
          </a:p>
          <a:p>
            <a:pPr indent="0" lvl="0" marL="457200" rtl="0" algn="l">
              <a:lnSpc>
                <a:spcPct val="115000"/>
              </a:lnSpc>
              <a:spcBef>
                <a:spcPts val="1200"/>
              </a:spcBef>
              <a:spcAft>
                <a:spcPts val="0"/>
              </a:spcAft>
              <a:buNone/>
            </a:pPr>
            <a:r>
              <a:rPr i="1" lang="en-US" sz="1300">
                <a:solidFill>
                  <a:schemeClr val="dk1"/>
                </a:solidFill>
              </a:rPr>
              <a:t>Le formulaire de vote par correspondance mentionné au deuxième alinéa de l'article 17-1 A est </a:t>
            </a:r>
            <a:r>
              <a:rPr i="1" lang="en-US" sz="1300" u="sng">
                <a:solidFill>
                  <a:schemeClr val="dk1"/>
                </a:solidFill>
              </a:rPr>
              <a:t>joint à la convocation.</a:t>
            </a:r>
            <a:endParaRPr i="1" sz="1300" u="sng">
              <a:solidFill>
                <a:schemeClr val="dk1"/>
              </a:solidFill>
            </a:endParaRPr>
          </a:p>
          <a:p>
            <a:pPr indent="0" lvl="0" marL="457200" rtl="0" algn="l">
              <a:lnSpc>
                <a:spcPct val="115000"/>
              </a:lnSpc>
              <a:spcBef>
                <a:spcPts val="1200"/>
              </a:spcBef>
              <a:spcAft>
                <a:spcPts val="0"/>
              </a:spcAft>
              <a:buNone/>
            </a:pPr>
            <a:r>
              <a:rPr i="1" lang="en-US" sz="1300" u="sng">
                <a:solidFill>
                  <a:schemeClr val="dk1"/>
                </a:solidFill>
              </a:rPr>
              <a:t>Sauf urgence</a:t>
            </a:r>
            <a:r>
              <a:rPr i="1" lang="en-US" sz="1300">
                <a:solidFill>
                  <a:schemeClr val="dk1"/>
                </a:solidFill>
              </a:rPr>
              <a:t>, cette convocation est notifiée</a:t>
            </a:r>
            <a:r>
              <a:rPr i="1" lang="en-US" sz="1300" u="sng">
                <a:solidFill>
                  <a:schemeClr val="dk1"/>
                </a:solidFill>
              </a:rPr>
              <a:t> au moins vingt et un jours avant la date de la réunion</a:t>
            </a:r>
            <a:r>
              <a:rPr i="1" lang="en-US" sz="1300">
                <a:solidFill>
                  <a:schemeClr val="dk1"/>
                </a:solidFill>
              </a:rPr>
              <a:t>, à moins que le règlement de copropriété n'ait prévu un délai plus long. </a:t>
            </a:r>
            <a:r>
              <a:rPr i="1" lang="en-US" sz="1300" u="sng">
                <a:solidFill>
                  <a:schemeClr val="dk1"/>
                </a:solidFill>
              </a:rPr>
              <a:t>Sans que cette formalité soit prescrite à peine de nullité </a:t>
            </a:r>
            <a:r>
              <a:rPr i="1" lang="en-US" sz="1300">
                <a:solidFill>
                  <a:schemeClr val="dk1"/>
                </a:solidFill>
              </a:rPr>
              <a:t>de l'assemblée générale, le syndic indique, p</a:t>
            </a:r>
            <a:r>
              <a:rPr i="1" lang="en-US" sz="1300" u="sng">
                <a:solidFill>
                  <a:schemeClr val="dk1"/>
                </a:solidFill>
              </a:rPr>
              <a:t>ar voie d'affichage</a:t>
            </a:r>
            <a:r>
              <a:rPr i="1" lang="en-US" sz="1300">
                <a:solidFill>
                  <a:schemeClr val="dk1"/>
                </a:solidFill>
              </a:rPr>
              <a:t>, aux copropriétaires, </a:t>
            </a:r>
            <a:r>
              <a:rPr i="1" lang="en-US" sz="1300" u="sng">
                <a:solidFill>
                  <a:schemeClr val="dk1"/>
                </a:solidFill>
              </a:rPr>
              <a:t>la date de la prochaine assemblée générale et la possibilité qui leur est offerte de solliciter l'inscription d'une ou plusieurs questions à l'ordre du jour.</a:t>
            </a:r>
            <a:r>
              <a:rPr i="1" lang="en-US" sz="1300">
                <a:solidFill>
                  <a:schemeClr val="dk1"/>
                </a:solidFill>
              </a:rPr>
              <a:t> L'affichage, qui reproduit les dispositions de l'article 10, est réalisé dans un délai raisonnable permettant aux copropriétaires de faire inscrire leurs questions à l'ordre du jour.</a:t>
            </a:r>
            <a:endParaRPr i="1" sz="1300">
              <a:solidFill>
                <a:schemeClr val="dk1"/>
              </a:solidFill>
            </a:endParaRPr>
          </a:p>
          <a:p>
            <a:pPr indent="0" lvl="0" marL="457200" rtl="0" algn="l">
              <a:lnSpc>
                <a:spcPct val="115000"/>
              </a:lnSpc>
              <a:spcBef>
                <a:spcPts val="1200"/>
              </a:spcBef>
              <a:spcAft>
                <a:spcPts val="0"/>
              </a:spcAft>
              <a:buNone/>
            </a:pPr>
            <a:r>
              <a:rPr i="1" lang="en-US" sz="1300">
                <a:solidFill>
                  <a:schemeClr val="dk1"/>
                </a:solidFill>
              </a:rPr>
              <a:t>Sous réserve des stipulations du règlement de copropriété, l'assemblée générale est réunie dans la</a:t>
            </a:r>
            <a:r>
              <a:rPr i="1" lang="en-US" sz="1300" u="sng">
                <a:solidFill>
                  <a:schemeClr val="dk1"/>
                </a:solidFill>
              </a:rPr>
              <a:t> commune de la situation de l'immeuble”</a:t>
            </a:r>
            <a:r>
              <a:rPr lang="en-US" sz="1300" u="sng">
                <a:solidFill>
                  <a:schemeClr val="dk1"/>
                </a:solidFill>
              </a:rPr>
              <a:t>.</a:t>
            </a:r>
            <a:endParaRPr sz="1300" u="sng">
              <a:solidFill>
                <a:schemeClr val="dk1"/>
              </a:solidFill>
            </a:endParaRPr>
          </a:p>
          <a:p>
            <a:pPr indent="0" lvl="0" marL="457200" marR="0" rtl="0" algn="l">
              <a:spcBef>
                <a:spcPts val="1200"/>
              </a:spcBef>
              <a:spcAft>
                <a:spcPts val="0"/>
              </a:spcAft>
              <a:buNone/>
            </a:pPr>
            <a:r>
              <a:t/>
            </a:r>
            <a:endParaRPr sz="12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d5b8321742_0_17"/>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g3d5b8321742_0_17"/>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13" name="Google Shape;113;g3d5b8321742_0_17"/>
          <p:cNvSpPr/>
          <p:nvPr/>
        </p:nvSpPr>
        <p:spPr>
          <a:xfrm>
            <a:off x="1218225" y="2301550"/>
            <a:ext cx="10217100" cy="3623400"/>
          </a:xfrm>
          <a:prstGeom prst="rect">
            <a:avLst/>
          </a:prstGeom>
          <a:noFill/>
          <a:ln>
            <a:noFill/>
          </a:ln>
        </p:spPr>
        <p:txBody>
          <a:bodyPr anchorCtr="0" anchor="ctr" bIns="0" lIns="0" spcFirstLastPara="1" rIns="0" wrap="square" tIns="0">
            <a:noAutofit/>
          </a:bodyPr>
          <a:lstStyle/>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Convocation écrite pour chaque assemblée.</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Notifications par voie électronique (D. 17 mars 1967, art. 64), par papier (</a:t>
            </a:r>
            <a:r>
              <a:rPr lang="en-US" sz="1700">
                <a:solidFill>
                  <a:schemeClr val="dk1"/>
                </a:solidFill>
              </a:rPr>
              <a:t>D. 17 mars 1967, art. 64-1), par remise contre récepissé ou émargement (D. 17 mars 1967, art. 64-3).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Dématérialisation des notifications : possible depuis la loi ALUR (24 mars 2014), principe depuis la loi Habitat dégradé (L. 9 avril 2024) et effective depuis le décret du 22 déc. 2025. L. 10 juil. 1965, art. 42-1 : </a:t>
            </a:r>
            <a:r>
              <a:rPr i="1" lang="en-US" sz="1700">
                <a:solidFill>
                  <a:schemeClr val="dk1"/>
                </a:solidFill>
              </a:rPr>
              <a:t>“Les notifications et les mises en demeure sont </a:t>
            </a:r>
            <a:r>
              <a:rPr i="1" lang="en-US" sz="1700" u="sng">
                <a:solidFill>
                  <a:schemeClr val="dk1"/>
                </a:solidFill>
              </a:rPr>
              <a:t>valablement faites par voie électronique</a:t>
            </a:r>
            <a:r>
              <a:rPr i="1" lang="en-US" sz="1700">
                <a:solidFill>
                  <a:schemeClr val="dk1"/>
                </a:solidFill>
              </a:rPr>
              <a:t>. Les copropriétaires peuvent, </a:t>
            </a:r>
            <a:r>
              <a:rPr i="1" lang="en-US" sz="1700" u="sng">
                <a:solidFill>
                  <a:schemeClr val="dk1"/>
                </a:solidFill>
              </a:rPr>
              <a:t>à tout moment et par tout moyen</a:t>
            </a:r>
            <a:r>
              <a:rPr i="1" lang="en-US" sz="1700">
                <a:solidFill>
                  <a:schemeClr val="dk1"/>
                </a:solidFill>
              </a:rPr>
              <a:t>, demander à recevoir les notifications et les mises en demeure par voie postale. Le syndic informe les copropriétaires des moyens qui s'offrent à eux pour conserver un mode d'information par voie postale</a:t>
            </a:r>
            <a:r>
              <a:rPr lang="en-US" sz="1700">
                <a:solidFill>
                  <a:schemeClr val="dk1"/>
                </a:solidFill>
              </a:rPr>
              <a:t>”.</a:t>
            </a:r>
            <a:endParaRPr sz="1700">
              <a:solidFill>
                <a:schemeClr val="dk1"/>
              </a:solidFill>
            </a:endParaRPr>
          </a:p>
          <a:p>
            <a:pPr indent="0" lvl="0" marL="457200" marR="0" rtl="0" algn="l">
              <a:spcBef>
                <a:spcPts val="1200"/>
              </a:spcBef>
              <a:spcAft>
                <a:spcPts val="0"/>
              </a:spcAft>
              <a:buNone/>
            </a:pPr>
            <a:r>
              <a:t/>
            </a:r>
            <a:endParaRPr sz="12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d5b8321742_0_26"/>
          <p:cNvSpPr/>
          <p:nvPr/>
        </p:nvSpPr>
        <p:spPr>
          <a:xfrm>
            <a:off x="943575" y="1850575"/>
            <a:ext cx="10766400" cy="4230000"/>
          </a:xfrm>
          <a:prstGeom prst="roundRect">
            <a:avLst>
              <a:gd fmla="val 16667" name="adj"/>
            </a:avLst>
          </a:prstGeom>
          <a:solidFill>
            <a:srgbClr val="EAF3FD"/>
          </a:solidFill>
          <a:ln cap="flat" cmpd="sng" w="12700">
            <a:solidFill>
              <a:srgbClr val="D3E5F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0" name="Google Shape;120;g3d5b8321742_0_26"/>
          <p:cNvSpPr/>
          <p:nvPr/>
        </p:nvSpPr>
        <p:spPr>
          <a:xfrm>
            <a:off x="943582" y="1272437"/>
            <a:ext cx="7132200" cy="411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D2B58"/>
              </a:buClr>
              <a:buSzPts val="3000"/>
              <a:buFont typeface="Arial"/>
              <a:buNone/>
            </a:pPr>
            <a:r>
              <a:rPr lang="en-US" sz="3000">
                <a:solidFill>
                  <a:schemeClr val="dk1"/>
                </a:solidFill>
              </a:rPr>
              <a:t>Forme de la convocation</a:t>
            </a:r>
            <a:endParaRPr sz="3000">
              <a:solidFill>
                <a:schemeClr val="dk1"/>
              </a:solidFill>
              <a:latin typeface="Arial"/>
              <a:ea typeface="Arial"/>
              <a:cs typeface="Arial"/>
              <a:sym typeface="Arial"/>
            </a:endParaRPr>
          </a:p>
        </p:txBody>
      </p:sp>
      <p:sp>
        <p:nvSpPr>
          <p:cNvPr id="121" name="Google Shape;121;g3d5b8321742_0_26"/>
          <p:cNvSpPr/>
          <p:nvPr/>
        </p:nvSpPr>
        <p:spPr>
          <a:xfrm>
            <a:off x="1218225" y="2301550"/>
            <a:ext cx="10217100" cy="3623400"/>
          </a:xfrm>
          <a:prstGeom prst="rect">
            <a:avLst/>
          </a:prstGeom>
          <a:noFill/>
          <a:ln>
            <a:noFill/>
          </a:ln>
        </p:spPr>
        <p:txBody>
          <a:bodyPr anchorCtr="0" anchor="ctr" bIns="0" lIns="0" spcFirstLastPara="1" rIns="0" wrap="square" tIns="0">
            <a:noAutofit/>
          </a:bodyPr>
          <a:lstStyle/>
          <a:p>
            <a:pPr indent="-307023" lvl="0" marL="457200" rtl="0" algn="l">
              <a:lnSpc>
                <a:spcPct val="115000"/>
              </a:lnSpc>
              <a:spcBef>
                <a:spcPts val="1200"/>
              </a:spcBef>
              <a:spcAft>
                <a:spcPts val="0"/>
              </a:spcAft>
              <a:buClr>
                <a:schemeClr val="dk1"/>
              </a:buClr>
              <a:buSzPts val="1100"/>
              <a:buChar char="●"/>
            </a:pPr>
            <a:r>
              <a:rPr lang="en-US" sz="1100">
                <a:solidFill>
                  <a:schemeClr val="dk1"/>
                </a:solidFill>
              </a:rPr>
              <a:t>D. 17 mars 1967, art. 64, al. 1er :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t>
            </a:r>
            <a:r>
              <a:rPr i="1" lang="en-US">
                <a:solidFill>
                  <a:schemeClr val="dk1"/>
                </a:solidFill>
              </a:rPr>
              <a:t>Les notifications et mises en demeure sont valablement faites par voie électronique : </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i="1" lang="en-US">
                <a:solidFill>
                  <a:schemeClr val="dk1"/>
                </a:solidFill>
              </a:rPr>
            </a:br>
            <a:r>
              <a:rPr i="1" lang="en-US">
                <a:solidFill>
                  <a:schemeClr val="dk1"/>
                </a:solidFill>
              </a:rPr>
              <a:t> 1° Soit par </a:t>
            </a:r>
            <a:r>
              <a:rPr i="1" lang="en-US" u="sng">
                <a:solidFill>
                  <a:schemeClr val="dk1"/>
                </a:solidFill>
              </a:rPr>
              <a:t>lettre recommandée électronique </a:t>
            </a:r>
            <a:r>
              <a:rPr i="1" lang="en-US">
                <a:solidFill>
                  <a:schemeClr val="dk1"/>
                </a:solidFill>
              </a:rPr>
              <a:t>dans les conditions prévues aux articles R. 53 à R. 53-4 du code des postes et des communications électroniques ;</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i="1" lang="en-US">
                <a:solidFill>
                  <a:schemeClr val="dk1"/>
                </a:solidFill>
              </a:rPr>
            </a:br>
            <a:r>
              <a:rPr i="1" lang="en-US">
                <a:solidFill>
                  <a:schemeClr val="dk1"/>
                </a:solidFill>
              </a:rPr>
              <a:t> 2° Soit au </a:t>
            </a:r>
            <a:r>
              <a:rPr i="1" lang="en-US" u="sng">
                <a:solidFill>
                  <a:schemeClr val="dk1"/>
                </a:solidFill>
              </a:rPr>
              <a:t>moyen d'un procédé électronique</a:t>
            </a:r>
            <a:r>
              <a:rPr i="1" lang="en-US">
                <a:solidFill>
                  <a:schemeClr val="dk1"/>
                </a:solidFill>
              </a:rPr>
              <a:t> mis en œuvre par l'intermédiaire d'un prestataire de services de confiance qualifié et garantissant l'intégrité des données, la sécurité, ainsi que la traçabilité des communications, dans les conditions prévues aux articles 64-5 à 64-9.</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i="1" lang="en-US">
                <a:solidFill>
                  <a:schemeClr val="dk1"/>
                </a:solidFill>
              </a:rPr>
            </a:br>
            <a:r>
              <a:rPr i="1" lang="en-US">
                <a:solidFill>
                  <a:schemeClr val="dk1"/>
                </a:solidFill>
              </a:rPr>
              <a:t> Le délai que les notifications et mises en demeure par voie électronique font courir a pour point de départ le lendemain de la transmission, par le prestataire de service de confiance qualifié, de l'avis électronique informant le destinataire d'un envoi électronique</a:t>
            </a:r>
            <a:r>
              <a:rPr lang="en-US">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099"/>
              <a:buFont typeface="Arial"/>
              <a:buNone/>
            </a:pPr>
            <a:r>
              <a:rPr lang="en-US" sz="1091">
                <a:solidFill>
                  <a:schemeClr val="dk1"/>
                </a:solidFill>
              </a:rPr>
              <a:t>Nota. Cela suppose pour le syndic de connaître l’adresse mail de chaque copropriétaire.</a:t>
            </a:r>
            <a:endParaRPr sz="1091">
              <a:solidFill>
                <a:schemeClr val="dk1"/>
              </a:solidFill>
            </a:endParaRPr>
          </a:p>
          <a:p>
            <a:pPr indent="-306007" lvl="0" marL="457200" rtl="0" algn="l">
              <a:lnSpc>
                <a:spcPct val="115000"/>
              </a:lnSpc>
              <a:spcBef>
                <a:spcPts val="1200"/>
              </a:spcBef>
              <a:spcAft>
                <a:spcPts val="0"/>
              </a:spcAft>
              <a:buClr>
                <a:schemeClr val="dk1"/>
              </a:buClr>
              <a:buSzPts val="1091"/>
              <a:buChar char="●"/>
            </a:pPr>
            <a:r>
              <a:rPr lang="en-US" sz="1091">
                <a:solidFill>
                  <a:schemeClr val="dk1"/>
                </a:solidFill>
              </a:rPr>
              <a:t>Concernant les avis d’appels de charge et les convocations aux AG, le syndic a l’obligation d’informer les copropriétaires de la possibilité de recevoir les notifications et les mises en demeure par voie postale.</a:t>
            </a:r>
            <a:endParaRPr b="1" sz="1191">
              <a:solidFill>
                <a:schemeClr val="dk1"/>
              </a:solidFill>
              <a:latin typeface="Arial Rounded"/>
              <a:ea typeface="Arial Rounded"/>
              <a:cs typeface="Arial Rounded"/>
              <a:sym typeface="Arial Rounded"/>
            </a:endParaRPr>
          </a:p>
          <a:p>
            <a:pPr indent="0" lvl="0" marL="914400" rtl="0" algn="l">
              <a:lnSpc>
                <a:spcPct val="115000"/>
              </a:lnSpc>
              <a:spcBef>
                <a:spcPts val="1200"/>
              </a:spcBef>
              <a:spcAft>
                <a:spcPts val="0"/>
              </a:spcAft>
              <a:buNone/>
            </a:pPr>
            <a:r>
              <a:t/>
            </a:r>
            <a:endParaRPr sz="500">
              <a:solidFill>
                <a:schemeClr val="dk1"/>
              </a:solidFill>
            </a:endParaRPr>
          </a:p>
          <a:p>
            <a:pPr indent="0" lvl="0" marL="457200" marR="0" rtl="0" algn="l">
              <a:spcBef>
                <a:spcPts val="1200"/>
              </a:spcBef>
              <a:spcAft>
                <a:spcPts val="0"/>
              </a:spcAft>
              <a:buNone/>
            </a:pPr>
            <a:r>
              <a:t/>
            </a:r>
            <a:endParaRPr sz="5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2026-03-28T20:55:20Z</dcterms:created>
  <dc:creator>OpenAI</dc:creator>
</cp:coreProperties>
</file>