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62" r:id="rId4"/>
    <p:sldId id="279" r:id="rId5"/>
    <p:sldId id="292" r:id="rId6"/>
    <p:sldId id="293" r:id="rId7"/>
    <p:sldId id="296" r:id="rId8"/>
    <p:sldId id="294" r:id="rId9"/>
    <p:sldId id="318" r:id="rId10"/>
    <p:sldId id="295" r:id="rId11"/>
    <p:sldId id="300" r:id="rId12"/>
    <p:sldId id="301" r:id="rId13"/>
    <p:sldId id="302" r:id="rId14"/>
    <p:sldId id="304" r:id="rId15"/>
    <p:sldId id="305" r:id="rId16"/>
    <p:sldId id="306" r:id="rId17"/>
    <p:sldId id="307" r:id="rId18"/>
    <p:sldId id="308" r:id="rId19"/>
    <p:sldId id="310" r:id="rId20"/>
    <p:sldId id="311" r:id="rId21"/>
    <p:sldId id="313" r:id="rId22"/>
    <p:sldId id="314" r:id="rId23"/>
    <p:sldId id="315" r:id="rId24"/>
    <p:sldId id="316" r:id="rId25"/>
    <p:sldId id="317" r:id="rId26"/>
    <p:sldId id="309" r:id="rId27"/>
  </p:sldIdLst>
  <p:sldSz cx="12192000" cy="6858000"/>
  <p:notesSz cx="6669088"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3A4C56-DA29-4385-AB28-2503579B05A0}" v="809" dt="2024-01-09T17:50:42.291"/>
    <p1510:client id="{313F8352-1874-47B3-AC42-45600E0E934E}" v="2121" dt="2024-01-05T20:55:55.991"/>
    <p1510:client id="{7C217928-4615-4B43-8B83-202BE87A72FA}" v="1921" dt="2024-01-11T14:52:50.082"/>
    <p1510:client id="{914ED7B6-4732-4435-AB97-F2E0F4CF77EB}" v="985" dt="2024-01-11T16:33:55.820"/>
    <p1510:client id="{A688B7AB-3BB8-4FBB-9810-F0BDC885C963}" v="68" dt="2024-01-05T20:01:23.014"/>
    <p1510:client id="{EAC8DFDD-0752-4AD3-A0EB-2BE36741E4B5}" v="264" dt="2024-01-05T21:15:56.231"/>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Style moyen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8" autoAdjust="0"/>
    <p:restoredTop sz="94660"/>
  </p:normalViewPr>
  <p:slideViewPr>
    <p:cSldViewPr snapToGrid="0">
      <p:cViewPr varScale="1">
        <p:scale>
          <a:sx n="111" d="100"/>
          <a:sy n="111" d="100"/>
        </p:scale>
        <p:origin x="474" y="9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13/04/2026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13/04/2026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13/04/2026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190217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13/04/2026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8417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13/04/2026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38941B0-F4D5-4460-BCAD-F7E2B41A8257}" type="datetimeFigureOut">
              <a:rPr lang="fr-FR" smtClean="0"/>
              <a:t>13/04/2026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638941B0-F4D5-4460-BCAD-F7E2B41A8257}" type="datetimeFigureOut">
              <a:rPr lang="fr-FR" smtClean="0"/>
              <a:t>13/04/2026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638941B0-F4D5-4460-BCAD-F7E2B41A8257}" type="datetimeFigureOut">
              <a:rPr lang="fr-FR" smtClean="0"/>
              <a:t>13/04/2026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8941B0-F4D5-4460-BCAD-F7E2B41A8257}" type="datetimeFigureOut">
              <a:rPr lang="fr-FR" smtClean="0"/>
              <a:t>13/04/2026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13/04/2026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13/04/2026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38941B0-F4D5-4460-BCAD-F7E2B41A8257}" type="datetimeFigureOut">
              <a:rPr lang="fr-FR" smtClean="0"/>
              <a:t>13/04/2026</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7C6CCC6-2BE5-4E42-96A4-D1E8E81A3D8E}" type="slidenum">
              <a:rPr lang="fr-FR" smtClean="0"/>
              <a:t>‹N°›</a:t>
            </a:fld>
            <a:endParaRPr lang="fr-FR"/>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f8df1bef-6142-4e4a-b0fa-a0c9dc9f2f98@mxp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49085" y="0"/>
            <a:ext cx="6804455" cy="6654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useBgFill="1">
        <p:nvSpPr>
          <p:cNvPr id="8" name="Rectangle 7">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p:cNvSpPr>
            <a:spLocks noGrp="1"/>
          </p:cNvSpPr>
          <p:nvPr>
            <p:ph type="ctrTitle"/>
          </p:nvPr>
        </p:nvSpPr>
        <p:spPr>
          <a:xfrm>
            <a:off x="1524000" y="1301964"/>
            <a:ext cx="9144000" cy="3274592"/>
          </a:xfrm>
        </p:spPr>
        <p:txBody>
          <a:bodyPr anchor="ctr">
            <a:normAutofit fontScale="90000"/>
          </a:bodyPr>
          <a:lstStyle/>
          <a:p>
            <a:r>
              <a:rPr lang="fr-FR" dirty="0"/>
              <a:t>La modification de la répartition des tantièmes de charges</a:t>
            </a:r>
            <a:br>
              <a:rPr lang="fr-FR" dirty="0"/>
            </a:br>
            <a:r>
              <a:rPr lang="fr-FR" dirty="0"/>
              <a:t>Salon du 15 avril 2026</a:t>
            </a:r>
            <a:endParaRPr lang="fr-FR" sz="4500" dirty="0"/>
          </a:p>
        </p:txBody>
      </p:sp>
      <p:sp>
        <p:nvSpPr>
          <p:cNvPr id="3" name="Sous-titre 2"/>
          <p:cNvSpPr>
            <a:spLocks noGrp="1"/>
          </p:cNvSpPr>
          <p:nvPr>
            <p:ph type="subTitle" idx="1"/>
          </p:nvPr>
        </p:nvSpPr>
        <p:spPr>
          <a:xfrm>
            <a:off x="1524000" y="5514052"/>
            <a:ext cx="9144000" cy="651910"/>
          </a:xfrm>
        </p:spPr>
        <p:txBody>
          <a:bodyPr vert="horz" lIns="91440" tIns="45720" rIns="91440" bIns="45720" rtlCol="0" anchor="ctr">
            <a:normAutofit/>
          </a:bodyPr>
          <a:lstStyle/>
          <a:p>
            <a:endParaRPr lang="fr-FR" sz="1500" dirty="0">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9" name="Picture 2" descr="f8df1bef-6142-4e4a-b0fa-a0c9dc9f2f98@mxp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97685" y="420664"/>
            <a:ext cx="1295400" cy="1266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840890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78AC47-CB9A-32BA-4BE1-8DB33FBA4F85}"/>
              </a:ext>
            </a:extLst>
          </p:cNvPr>
          <p:cNvSpPr>
            <a:spLocks noGrp="1"/>
          </p:cNvSpPr>
          <p:nvPr>
            <p:ph type="title"/>
          </p:nvPr>
        </p:nvSpPr>
        <p:spPr>
          <a:xfrm>
            <a:off x="838200" y="365125"/>
            <a:ext cx="10515600" cy="928837"/>
          </a:xfrm>
        </p:spPr>
        <p:txBody>
          <a:bodyPr>
            <a:normAutofit/>
          </a:bodyPr>
          <a:lstStyle/>
          <a:p>
            <a:r>
              <a:rPr lang="fr-CA" sz="3000" b="1" u="sng" dirty="0"/>
              <a:t>I / Des usages différents entre les tantièmes de propriété et de charges</a:t>
            </a:r>
            <a:endParaRPr lang="fr-FR" sz="3000" dirty="0"/>
          </a:p>
        </p:txBody>
      </p:sp>
      <p:sp>
        <p:nvSpPr>
          <p:cNvPr id="3" name="Espace réservé du contenu 2">
            <a:extLst>
              <a:ext uri="{FF2B5EF4-FFF2-40B4-BE49-F238E27FC236}">
                <a16:creationId xmlns:a16="http://schemas.microsoft.com/office/drawing/2014/main" id="{1ECEEFEE-8322-582F-D430-6C5D4BC91AB2}"/>
              </a:ext>
            </a:extLst>
          </p:cNvPr>
          <p:cNvSpPr>
            <a:spLocks noGrp="1"/>
          </p:cNvSpPr>
          <p:nvPr>
            <p:ph idx="1"/>
          </p:nvPr>
        </p:nvSpPr>
        <p:spPr>
          <a:xfrm>
            <a:off x="838200" y="1354347"/>
            <a:ext cx="10515600" cy="4822616"/>
          </a:xfrm>
        </p:spPr>
        <p:txBody>
          <a:bodyPr/>
          <a:lstStyle/>
          <a:p>
            <a:r>
              <a:rPr lang="fr-CA" sz="2500" dirty="0"/>
              <a:t>Les règlements de copropriété antérieurs à la loi du 10 juillet 1965, prenant appui sur la loi du 28 juin 1938 relative au statut de « la copropriété des immeubles divisés en appartement », ne font pas forcément cette distinction, l’article 6 de cette loi de 1938 prévoyant à ce titre que : </a:t>
            </a:r>
          </a:p>
          <a:p>
            <a:r>
              <a:rPr lang="fr-CA" sz="2500" dirty="0"/>
              <a:t>« </a:t>
            </a:r>
            <a:r>
              <a:rPr lang="fr-CA" sz="2500" dirty="0">
                <a:solidFill>
                  <a:srgbClr val="0070C0"/>
                </a:solidFill>
              </a:rPr>
              <a:t>Dans le silence ou la contradiction des titres, </a:t>
            </a:r>
            <a:r>
              <a:rPr lang="fr-CA" sz="2500" u="sng" dirty="0">
                <a:solidFill>
                  <a:srgbClr val="0070C0"/>
                </a:solidFill>
              </a:rPr>
              <a:t>les droits et les charges des parties communes</a:t>
            </a:r>
            <a:r>
              <a:rPr lang="fr-CA" sz="2500" dirty="0">
                <a:solidFill>
                  <a:srgbClr val="0070C0"/>
                </a:solidFill>
              </a:rPr>
              <a:t> se répartissent proportionnellement aux valeurs respectives des fractions divises de l’immeuble eu égard à leur étendue et à leur situation </a:t>
            </a:r>
            <a:r>
              <a:rPr lang="fr-CA" sz="2500" dirty="0"/>
              <a:t>». </a:t>
            </a:r>
            <a:endParaRPr lang="fr-FR" sz="2500" dirty="0"/>
          </a:p>
          <a:p>
            <a:endParaRPr lang="fr-FR" dirty="0"/>
          </a:p>
        </p:txBody>
      </p:sp>
    </p:spTree>
    <p:extLst>
      <p:ext uri="{BB962C8B-B14F-4D97-AF65-F5344CB8AC3E}">
        <p14:creationId xmlns:p14="http://schemas.microsoft.com/office/powerpoint/2010/main" val="156311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17023-9A50-542F-5F60-983E2FA2B8F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4252FA0-1952-26B0-538D-26DDBF1028B0}"/>
              </a:ext>
            </a:extLst>
          </p:cNvPr>
          <p:cNvSpPr>
            <a:spLocks noGrp="1"/>
          </p:cNvSpPr>
          <p:nvPr>
            <p:ph type="title"/>
          </p:nvPr>
        </p:nvSpPr>
        <p:spPr>
          <a:xfrm>
            <a:off x="838200" y="365125"/>
            <a:ext cx="10515600" cy="928837"/>
          </a:xfrm>
        </p:spPr>
        <p:txBody>
          <a:bodyPr>
            <a:normAutofit/>
          </a:bodyPr>
          <a:lstStyle/>
          <a:p>
            <a:r>
              <a:rPr lang="fr-CA" sz="3000" b="1" u="sng" dirty="0"/>
              <a:t>II / La modification des tantièmes de charges</a:t>
            </a:r>
            <a:endParaRPr lang="fr-FR" sz="3000" dirty="0"/>
          </a:p>
        </p:txBody>
      </p:sp>
      <p:sp>
        <p:nvSpPr>
          <p:cNvPr id="3" name="Espace réservé du contenu 2">
            <a:extLst>
              <a:ext uri="{FF2B5EF4-FFF2-40B4-BE49-F238E27FC236}">
                <a16:creationId xmlns:a16="http://schemas.microsoft.com/office/drawing/2014/main" id="{77D83B54-BCEE-5BD9-8602-A080C14317B1}"/>
              </a:ext>
            </a:extLst>
          </p:cNvPr>
          <p:cNvSpPr>
            <a:spLocks noGrp="1"/>
          </p:cNvSpPr>
          <p:nvPr>
            <p:ph idx="1"/>
          </p:nvPr>
        </p:nvSpPr>
        <p:spPr>
          <a:xfrm>
            <a:off x="838200" y="1354347"/>
            <a:ext cx="10515600" cy="4822616"/>
          </a:xfrm>
        </p:spPr>
        <p:txBody>
          <a:bodyPr/>
          <a:lstStyle/>
          <a:p>
            <a:pPr marL="0" indent="0">
              <a:buNone/>
            </a:pPr>
            <a:r>
              <a:rPr lang="fr-CA" b="1" dirty="0">
                <a:solidFill>
                  <a:srgbClr val="C00000"/>
                </a:solidFill>
              </a:rPr>
              <a:t>A / Le principe général : exigence de l’unanimité</a:t>
            </a:r>
          </a:p>
          <a:p>
            <a:pPr marL="0" indent="0">
              <a:buNone/>
            </a:pPr>
            <a:endParaRPr lang="fr-CA" sz="2000" dirty="0"/>
          </a:p>
          <a:p>
            <a:pPr marL="0" indent="0">
              <a:buNone/>
            </a:pPr>
            <a:r>
              <a:rPr lang="fr-CA" sz="2000" dirty="0"/>
              <a:t>L’article 11 de la loi de 1965 prévoit que, par principe, la répartition des charges ne peut être modifiée qu’à l’unanimité des copropriétaires. Il s’agit d’une condition particulièrement drastique car un vote à l’unanimité correspond, en matière de copropriété, à un vote favorable exprimé par chaque copropriétaire, tel que cela a été jugé par la Cour de cassation. </a:t>
            </a:r>
          </a:p>
          <a:p>
            <a:pPr marL="0" indent="0">
              <a:buNone/>
            </a:pPr>
            <a:endParaRPr lang="fr-CA" sz="2000" dirty="0"/>
          </a:p>
          <a:p>
            <a:pPr marL="0" indent="0">
              <a:buNone/>
            </a:pPr>
            <a:r>
              <a:rPr lang="fr-CA" sz="2000" dirty="0"/>
              <a:t>L’absence ou l’abstention d’un copropriétaire à l’assemblée générale fera ainsi échec à cette unanimité. En pratique, il s’agit donc d’un vote qui peut vite s’avérer impossible à obtenir…  </a:t>
            </a:r>
          </a:p>
          <a:p>
            <a:pPr marL="0" indent="0">
              <a:buNone/>
            </a:pPr>
            <a:endParaRPr lang="fr-FR" sz="2000" dirty="0"/>
          </a:p>
          <a:p>
            <a:pPr marL="0" indent="0">
              <a:buNone/>
            </a:pPr>
            <a:r>
              <a:rPr lang="fr-CA" sz="2000" dirty="0"/>
              <a:t>Cette exigence d’unanimité comporte toutefois de nombreuses exceptions prévues par le législateur. </a:t>
            </a:r>
            <a:endParaRPr lang="fr-FR" sz="2000" dirty="0"/>
          </a:p>
          <a:p>
            <a:pPr marL="0" indent="0">
              <a:buNone/>
            </a:pPr>
            <a:endParaRPr lang="fr-FR" dirty="0">
              <a:solidFill>
                <a:srgbClr val="C00000"/>
              </a:solidFill>
            </a:endParaRPr>
          </a:p>
        </p:txBody>
      </p:sp>
    </p:spTree>
    <p:extLst>
      <p:ext uri="{BB962C8B-B14F-4D97-AF65-F5344CB8AC3E}">
        <p14:creationId xmlns:p14="http://schemas.microsoft.com/office/powerpoint/2010/main" val="22514354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B819CC-D86A-7052-67A6-98024E231C8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26001BA-A08A-CAE5-729E-093C9DC04FF6}"/>
              </a:ext>
            </a:extLst>
          </p:cNvPr>
          <p:cNvSpPr>
            <a:spLocks noGrp="1"/>
          </p:cNvSpPr>
          <p:nvPr>
            <p:ph type="title"/>
          </p:nvPr>
        </p:nvSpPr>
        <p:spPr>
          <a:xfrm>
            <a:off x="838200" y="365126"/>
            <a:ext cx="10515600" cy="644166"/>
          </a:xfrm>
        </p:spPr>
        <p:txBody>
          <a:bodyPr>
            <a:normAutofit/>
          </a:bodyPr>
          <a:lstStyle/>
          <a:p>
            <a:r>
              <a:rPr lang="fr-CA" sz="3000" b="1" u="sng" dirty="0"/>
              <a:t>II / La modification des tantièmes de charges</a:t>
            </a:r>
            <a:endParaRPr lang="fr-FR" sz="3000" dirty="0"/>
          </a:p>
        </p:txBody>
      </p:sp>
      <p:sp>
        <p:nvSpPr>
          <p:cNvPr id="3" name="Espace réservé du contenu 2">
            <a:extLst>
              <a:ext uri="{FF2B5EF4-FFF2-40B4-BE49-F238E27FC236}">
                <a16:creationId xmlns:a16="http://schemas.microsoft.com/office/drawing/2014/main" id="{D99C835F-F938-67A4-AF10-7895E14464D8}"/>
              </a:ext>
            </a:extLst>
          </p:cNvPr>
          <p:cNvSpPr>
            <a:spLocks noGrp="1"/>
          </p:cNvSpPr>
          <p:nvPr>
            <p:ph idx="1"/>
          </p:nvPr>
        </p:nvSpPr>
        <p:spPr>
          <a:xfrm>
            <a:off x="838200" y="1009292"/>
            <a:ext cx="10515600" cy="5167671"/>
          </a:xfrm>
        </p:spPr>
        <p:txBody>
          <a:bodyPr>
            <a:normAutofit fontScale="92500" lnSpcReduction="10000"/>
          </a:bodyPr>
          <a:lstStyle/>
          <a:p>
            <a:pPr marL="0" indent="0">
              <a:buNone/>
            </a:pPr>
            <a:r>
              <a:rPr lang="fr-CA" sz="2500" b="1" dirty="0">
                <a:solidFill>
                  <a:srgbClr val="C00000"/>
                </a:solidFill>
              </a:rPr>
              <a:t>B / La modification des charges consécutives à un changement de la situation juridique ou matérielle affectant un ou plusieurs lots</a:t>
            </a:r>
          </a:p>
          <a:p>
            <a:pPr marL="0" indent="0">
              <a:buNone/>
            </a:pPr>
            <a:r>
              <a:rPr lang="fr-FR" b="1" u="sng" dirty="0">
                <a:solidFill>
                  <a:schemeClr val="accent1"/>
                </a:solidFill>
              </a:rPr>
              <a:t>1 – La réalisation de travaux ou d’actes d’acquisition ou de disposition</a:t>
            </a:r>
          </a:p>
          <a:p>
            <a:r>
              <a:rPr lang="fr-CA" sz="2400" dirty="0"/>
              <a:t>Il s’agit des hypothèses où des travaux auraient été réalisés par le syndicat des copropriétaires, par un copropriétaire autorisé en assemblée générale (ce dernier point a été reconnu par la Cour de cassation), ou encore en cas d’actes d’acquisition ou de disposition (les actes de disposition renvoient pour l’essentiel à des actes de vente de parties communes consentis par le syndicat). </a:t>
            </a:r>
            <a:endParaRPr lang="fr-FR" sz="2400" dirty="0"/>
          </a:p>
          <a:p>
            <a:r>
              <a:rPr lang="fr-CA" sz="2400" dirty="0"/>
              <a:t>Dans ces hypothèses, l’immeuble a subi une transformation de ses équipements ou de son périmètre, ou encore de son volume par rapport à son état initial.  </a:t>
            </a:r>
            <a:endParaRPr lang="fr-FR" sz="2400" dirty="0"/>
          </a:p>
          <a:p>
            <a:r>
              <a:rPr lang="fr-CA" sz="2400" dirty="0"/>
              <a:t>En pratique, cela correspond aux cas où, par exemple, un ascenseur est installé au sein de la copropriété, à une vente de parties communes, à la pose de compteurs individuels d’eau, ou encore à la création de nouveaux lots privatifs à la suite de l’exercice d’un droit de surélévation par le syndicat des copropriétaires… </a:t>
            </a:r>
            <a:endParaRPr lang="fr-FR" sz="2400" dirty="0"/>
          </a:p>
          <a:p>
            <a:pPr marL="0" indent="0">
              <a:buNone/>
            </a:pPr>
            <a:endParaRPr lang="fr-FR" dirty="0">
              <a:solidFill>
                <a:schemeClr val="accent1"/>
              </a:solidFill>
            </a:endParaRPr>
          </a:p>
        </p:txBody>
      </p:sp>
    </p:spTree>
    <p:extLst>
      <p:ext uri="{BB962C8B-B14F-4D97-AF65-F5344CB8AC3E}">
        <p14:creationId xmlns:p14="http://schemas.microsoft.com/office/powerpoint/2010/main" val="2824886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8DF96-D6D0-7B52-0E12-150195F5E52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42B52B8-DA3C-2C19-FDD2-011E8793E87A}"/>
              </a:ext>
            </a:extLst>
          </p:cNvPr>
          <p:cNvSpPr>
            <a:spLocks noGrp="1"/>
          </p:cNvSpPr>
          <p:nvPr>
            <p:ph type="title"/>
          </p:nvPr>
        </p:nvSpPr>
        <p:spPr>
          <a:xfrm>
            <a:off x="838200" y="365126"/>
            <a:ext cx="10515600" cy="644166"/>
          </a:xfrm>
        </p:spPr>
        <p:txBody>
          <a:bodyPr>
            <a:normAutofit/>
          </a:bodyPr>
          <a:lstStyle/>
          <a:p>
            <a:r>
              <a:rPr lang="fr-CA" sz="3000" b="1" u="sng" dirty="0"/>
              <a:t>II / La modification des tantièmes de charges</a:t>
            </a:r>
            <a:endParaRPr lang="fr-FR" sz="3000" dirty="0"/>
          </a:p>
        </p:txBody>
      </p:sp>
      <p:sp>
        <p:nvSpPr>
          <p:cNvPr id="3" name="Espace réservé du contenu 2">
            <a:extLst>
              <a:ext uri="{FF2B5EF4-FFF2-40B4-BE49-F238E27FC236}">
                <a16:creationId xmlns:a16="http://schemas.microsoft.com/office/drawing/2014/main" id="{D2410954-86D5-CC1C-12EC-799CFA69343E}"/>
              </a:ext>
            </a:extLst>
          </p:cNvPr>
          <p:cNvSpPr>
            <a:spLocks noGrp="1"/>
          </p:cNvSpPr>
          <p:nvPr>
            <p:ph idx="1"/>
          </p:nvPr>
        </p:nvSpPr>
        <p:spPr>
          <a:xfrm>
            <a:off x="838200" y="1009292"/>
            <a:ext cx="10515600" cy="5167671"/>
          </a:xfrm>
        </p:spPr>
        <p:txBody>
          <a:bodyPr>
            <a:normAutofit lnSpcReduction="10000"/>
          </a:bodyPr>
          <a:lstStyle/>
          <a:p>
            <a:pPr marL="0" indent="0">
              <a:buNone/>
            </a:pPr>
            <a:r>
              <a:rPr lang="fr-CA" sz="2500" b="1" dirty="0">
                <a:solidFill>
                  <a:srgbClr val="C00000"/>
                </a:solidFill>
              </a:rPr>
              <a:t>B / La modification des charges consécutives à un changement de la situation juridique ou matérielle affectant un ou plusieurs lots</a:t>
            </a:r>
          </a:p>
          <a:p>
            <a:pPr marL="0" indent="0">
              <a:buNone/>
            </a:pPr>
            <a:r>
              <a:rPr lang="fr-FR" sz="2000" b="1" u="sng" dirty="0">
                <a:solidFill>
                  <a:schemeClr val="accent1"/>
                </a:solidFill>
              </a:rPr>
              <a:t>1 – La réalisation de travaux ou d’actes d’acquisition ou de disposition</a:t>
            </a:r>
          </a:p>
          <a:p>
            <a:r>
              <a:rPr lang="fr-CA" sz="2200" dirty="0"/>
              <a:t>Dans ces conditions, il est prévu que la modification de la répartition des charges ainsi rendue nécessaire peut être décidée par l’assemblée générale </a:t>
            </a:r>
            <a:r>
              <a:rPr lang="fr-CA" sz="2200" b="1" dirty="0"/>
              <a:t>statuant à la même majorité (que celle à laquelle les travaux ou lesdits actes d’acquisition ou de disposition ont été votés</a:t>
            </a:r>
            <a:r>
              <a:rPr lang="fr-CA" sz="2200" dirty="0"/>
              <a:t>). </a:t>
            </a:r>
            <a:endParaRPr lang="fr-FR" sz="2200" dirty="0"/>
          </a:p>
          <a:p>
            <a:r>
              <a:rPr lang="fr-CA" sz="2200" dirty="0"/>
              <a:t>Si les copropriétaires n’arrivaient pas à se mettre d’accord sur une nouvelle grille de tantièmes de charges, il est également prévu par l’article 11 que tout copropriétaire pourra saisir le tribunal judiciaire du lieu de situation de l’immeuble à l’effet de faire procéder à la nouvelle répartition des charges rendue nécessaire. En pratique, le juge nommera un géomètre-expert qui sera chargé d’établir un nouveau tableau de répartition ; une opération qui s’avérera en définitive plus onéreuse que si les copropriétaires avaient pu se mettre d’accord en assemblée générale…</a:t>
            </a:r>
          </a:p>
          <a:p>
            <a:r>
              <a:rPr lang="fr-CA" sz="2200" dirty="0"/>
              <a:t>Dernier cas : aliénation séparée d’une ou plusieurs fractions de lot (applicable que pour les lots issus de la division).  </a:t>
            </a:r>
            <a:endParaRPr lang="fr-FR" sz="2200" dirty="0"/>
          </a:p>
          <a:p>
            <a:pPr marL="0" indent="0">
              <a:buNone/>
            </a:pPr>
            <a:endParaRPr lang="fr-FR" dirty="0">
              <a:solidFill>
                <a:schemeClr val="accent1"/>
              </a:solidFill>
            </a:endParaRPr>
          </a:p>
        </p:txBody>
      </p:sp>
    </p:spTree>
    <p:extLst>
      <p:ext uri="{BB962C8B-B14F-4D97-AF65-F5344CB8AC3E}">
        <p14:creationId xmlns:p14="http://schemas.microsoft.com/office/powerpoint/2010/main" val="38304774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8AA0D0-3DA0-A505-E47F-55A8610F8BF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0A3835F-E413-91FE-B09B-68DF9D711CEB}"/>
              </a:ext>
            </a:extLst>
          </p:cNvPr>
          <p:cNvSpPr>
            <a:spLocks noGrp="1"/>
          </p:cNvSpPr>
          <p:nvPr>
            <p:ph type="title"/>
          </p:nvPr>
        </p:nvSpPr>
        <p:spPr>
          <a:xfrm>
            <a:off x="838200" y="365126"/>
            <a:ext cx="10515600" cy="644166"/>
          </a:xfrm>
        </p:spPr>
        <p:txBody>
          <a:bodyPr>
            <a:normAutofit/>
          </a:bodyPr>
          <a:lstStyle/>
          <a:p>
            <a:r>
              <a:rPr lang="fr-CA" sz="3000" b="1" u="sng" dirty="0"/>
              <a:t>II / La modification des tantièmes de charges</a:t>
            </a:r>
            <a:endParaRPr lang="fr-FR" sz="3000" dirty="0"/>
          </a:p>
        </p:txBody>
      </p:sp>
      <p:sp>
        <p:nvSpPr>
          <p:cNvPr id="3" name="Espace réservé du contenu 2">
            <a:extLst>
              <a:ext uri="{FF2B5EF4-FFF2-40B4-BE49-F238E27FC236}">
                <a16:creationId xmlns:a16="http://schemas.microsoft.com/office/drawing/2014/main" id="{16B455D5-9209-3083-C52F-457175B2A5EF}"/>
              </a:ext>
            </a:extLst>
          </p:cNvPr>
          <p:cNvSpPr>
            <a:spLocks noGrp="1"/>
          </p:cNvSpPr>
          <p:nvPr>
            <p:ph idx="1"/>
          </p:nvPr>
        </p:nvSpPr>
        <p:spPr>
          <a:xfrm>
            <a:off x="838200" y="1009292"/>
            <a:ext cx="10515600" cy="5167671"/>
          </a:xfrm>
        </p:spPr>
        <p:txBody>
          <a:bodyPr>
            <a:normAutofit/>
          </a:bodyPr>
          <a:lstStyle/>
          <a:p>
            <a:pPr marL="0" indent="0">
              <a:buNone/>
            </a:pPr>
            <a:r>
              <a:rPr lang="fr-CA" sz="2500" b="1" dirty="0">
                <a:solidFill>
                  <a:srgbClr val="C00000"/>
                </a:solidFill>
              </a:rPr>
              <a:t>B / La modification des charges consécutives à un changement de la situation juridique ou matérielle affectant un ou plusieurs lots</a:t>
            </a:r>
          </a:p>
          <a:p>
            <a:pPr marL="0" indent="0">
              <a:buNone/>
            </a:pPr>
            <a:r>
              <a:rPr lang="fr-FR" sz="2000" b="1" u="sng" dirty="0">
                <a:solidFill>
                  <a:schemeClr val="accent1"/>
                </a:solidFill>
              </a:rPr>
              <a:t>2 – </a:t>
            </a:r>
            <a:r>
              <a:rPr lang="fr-FR" sz="2000" b="1" u="sng" dirty="0">
                <a:solidFill>
                  <a:schemeClr val="accent1">
                    <a:lumMod val="75000"/>
                  </a:schemeClr>
                </a:solidFill>
              </a:rPr>
              <a:t>La </a:t>
            </a:r>
            <a:r>
              <a:rPr lang="fr-CA" sz="2000" b="1" u="sng" dirty="0">
                <a:solidFill>
                  <a:schemeClr val="accent1">
                    <a:lumMod val="75000"/>
                  </a:schemeClr>
                </a:solidFill>
              </a:rPr>
              <a:t>modification des charges entraînées par les équipements communs à la suite d’un changement d’usage de parties privatives  </a:t>
            </a:r>
            <a:endParaRPr lang="fr-FR" sz="2000" b="1" u="sng" dirty="0">
              <a:solidFill>
                <a:schemeClr val="accent1">
                  <a:lumMod val="75000"/>
                </a:schemeClr>
              </a:solidFill>
            </a:endParaRPr>
          </a:p>
          <a:p>
            <a:r>
              <a:rPr lang="fr-FR" dirty="0">
                <a:solidFill>
                  <a:schemeClr val="accent1"/>
                </a:solidFill>
              </a:rPr>
              <a:t> </a:t>
            </a:r>
            <a:r>
              <a:rPr lang="fr-CA" sz="2200" dirty="0"/>
              <a:t>L’article 25 e) de la loi de 1965 : qui ne s’applique en réalité qu’aux charges entraînées par les services collectifs et les éléments d’équipement commun, visées par l’article 10 de la même loi. </a:t>
            </a:r>
          </a:p>
          <a:p>
            <a:r>
              <a:rPr lang="fr-CA" sz="2200" dirty="0"/>
              <a:t>Cet article prévoit ainsi que ces charges doivent être réparties suivant le critère de « l’utilité objective que ces services et éléments présentent à l’égard de chaque lot, dès lors que ces charges ne sont pas individualisées. »  </a:t>
            </a:r>
            <a:endParaRPr lang="fr-FR" sz="2200" dirty="0"/>
          </a:p>
          <a:p>
            <a:r>
              <a:rPr lang="fr-CA" sz="2200" dirty="0"/>
              <a:t>L’exemple type correspond à la situation où un lot, à usage d’habitation, est, conformément au règlement de copropriété, ou en vertu d’une autorisation octroyée en assemblée générale, transformé en un cabinet d’exercice d’une profession libérale, telle qu’un cabinet d’avocats ou un cabinet de psychologues par exemple. </a:t>
            </a:r>
            <a:endParaRPr lang="fr-FR" sz="2200" dirty="0"/>
          </a:p>
          <a:p>
            <a:endParaRPr lang="fr-FR" sz="2200" dirty="0">
              <a:solidFill>
                <a:schemeClr val="accent1"/>
              </a:solidFill>
            </a:endParaRPr>
          </a:p>
        </p:txBody>
      </p:sp>
    </p:spTree>
    <p:extLst>
      <p:ext uri="{BB962C8B-B14F-4D97-AF65-F5344CB8AC3E}">
        <p14:creationId xmlns:p14="http://schemas.microsoft.com/office/powerpoint/2010/main" val="3396677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9ADA5D-E11B-F619-E733-3B3336D2080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21B0ADA-0CA8-0987-237C-666A333A680D}"/>
              </a:ext>
            </a:extLst>
          </p:cNvPr>
          <p:cNvSpPr>
            <a:spLocks noGrp="1"/>
          </p:cNvSpPr>
          <p:nvPr>
            <p:ph type="title"/>
          </p:nvPr>
        </p:nvSpPr>
        <p:spPr>
          <a:xfrm>
            <a:off x="838200" y="365126"/>
            <a:ext cx="10515600" cy="644166"/>
          </a:xfrm>
        </p:spPr>
        <p:txBody>
          <a:bodyPr>
            <a:normAutofit/>
          </a:bodyPr>
          <a:lstStyle/>
          <a:p>
            <a:r>
              <a:rPr lang="fr-CA" sz="3000" b="1" u="sng" dirty="0"/>
              <a:t>II / La modification des tantièmes de charges</a:t>
            </a:r>
            <a:endParaRPr lang="fr-FR" sz="3000" dirty="0"/>
          </a:p>
        </p:txBody>
      </p:sp>
      <p:sp>
        <p:nvSpPr>
          <p:cNvPr id="3" name="Espace réservé du contenu 2">
            <a:extLst>
              <a:ext uri="{FF2B5EF4-FFF2-40B4-BE49-F238E27FC236}">
                <a16:creationId xmlns:a16="http://schemas.microsoft.com/office/drawing/2014/main" id="{1AAF6225-BAB2-1576-6537-4C68AEEDA1B1}"/>
              </a:ext>
            </a:extLst>
          </p:cNvPr>
          <p:cNvSpPr>
            <a:spLocks noGrp="1"/>
          </p:cNvSpPr>
          <p:nvPr>
            <p:ph idx="1"/>
          </p:nvPr>
        </p:nvSpPr>
        <p:spPr>
          <a:xfrm>
            <a:off x="838200" y="1009292"/>
            <a:ext cx="10515600" cy="5167671"/>
          </a:xfrm>
        </p:spPr>
        <p:txBody>
          <a:bodyPr>
            <a:normAutofit lnSpcReduction="10000"/>
          </a:bodyPr>
          <a:lstStyle/>
          <a:p>
            <a:pPr marL="0" indent="0">
              <a:buNone/>
            </a:pPr>
            <a:r>
              <a:rPr lang="fr-CA" sz="2500" b="1" dirty="0">
                <a:solidFill>
                  <a:srgbClr val="C00000"/>
                </a:solidFill>
              </a:rPr>
              <a:t>B / La modification des charges consécutives à un changement de la situation juridique ou matérielle affectant un ou plusieurs lots</a:t>
            </a:r>
          </a:p>
          <a:p>
            <a:pPr marL="0" indent="0">
              <a:buNone/>
            </a:pPr>
            <a:r>
              <a:rPr lang="fr-FR" sz="2000" b="1" u="sng" dirty="0">
                <a:solidFill>
                  <a:schemeClr val="accent1"/>
                </a:solidFill>
              </a:rPr>
              <a:t>2 – </a:t>
            </a:r>
            <a:r>
              <a:rPr lang="fr-FR" sz="2000" b="1" u="sng" dirty="0">
                <a:solidFill>
                  <a:schemeClr val="accent1">
                    <a:lumMod val="75000"/>
                  </a:schemeClr>
                </a:solidFill>
              </a:rPr>
              <a:t>La </a:t>
            </a:r>
            <a:r>
              <a:rPr lang="fr-CA" sz="2000" b="1" u="sng" dirty="0">
                <a:solidFill>
                  <a:schemeClr val="accent1">
                    <a:lumMod val="75000"/>
                  </a:schemeClr>
                </a:solidFill>
              </a:rPr>
              <a:t>modification des charges entraînées par les équipements communs à la suite d’un changement d’usage de parties privatives  </a:t>
            </a:r>
            <a:endParaRPr lang="fr-FR" sz="2000" b="1" u="sng" dirty="0">
              <a:solidFill>
                <a:schemeClr val="accent1">
                  <a:lumMod val="75000"/>
                </a:schemeClr>
              </a:solidFill>
            </a:endParaRPr>
          </a:p>
          <a:p>
            <a:r>
              <a:rPr lang="fr-FR" dirty="0">
                <a:solidFill>
                  <a:schemeClr val="accent1"/>
                </a:solidFill>
              </a:rPr>
              <a:t> </a:t>
            </a:r>
            <a:r>
              <a:rPr lang="fr-CA" sz="2200" dirty="0"/>
              <a:t>De telles activités peuvent engendrer des allers et venues fréquents de clients ou de patients, si bien que les charges liées à l’utilisation de l’ascenseur (électricité, frais de maintenance liés à l’augmentation de la fréquence des pannes…) peuvent ainsi s’accroître, et le législateur a justement estimé il ne serait pas équitable que le lot dont l’usage a été ainsi transformé continue de supporter les mêmes charges qu’auparavant. </a:t>
            </a:r>
          </a:p>
          <a:p>
            <a:r>
              <a:rPr lang="fr-CA" sz="2200" dirty="0"/>
              <a:t>Le même raisonnement s’applique si le règlement de copropriété comporte des charges spéciales liées à l’entretien et au remplacement du tapis de l’escalier, dont la longévité sera potentiellement atténuée en raison d’un passage accru. Cette dernière hypothèse nécessite toutefois impérativement la présence expresse, aux termes du règlement de copropriété, de charges liées aux frais d’entretien et de remplacement du tapis, ce qui n’est pas le cas de toutes les copropriétés… </a:t>
            </a:r>
            <a:endParaRPr lang="fr-FR" sz="2200" dirty="0"/>
          </a:p>
          <a:p>
            <a:endParaRPr lang="fr-FR" sz="2200" dirty="0">
              <a:solidFill>
                <a:schemeClr val="accent1"/>
              </a:solidFill>
            </a:endParaRPr>
          </a:p>
        </p:txBody>
      </p:sp>
    </p:spTree>
    <p:extLst>
      <p:ext uri="{BB962C8B-B14F-4D97-AF65-F5344CB8AC3E}">
        <p14:creationId xmlns:p14="http://schemas.microsoft.com/office/powerpoint/2010/main" val="18385181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25CA1A-6839-ECB6-C871-7B0DEA70999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622B9B7-1988-0891-4C23-A9BA3417E339}"/>
              </a:ext>
            </a:extLst>
          </p:cNvPr>
          <p:cNvSpPr>
            <a:spLocks noGrp="1"/>
          </p:cNvSpPr>
          <p:nvPr>
            <p:ph type="title"/>
          </p:nvPr>
        </p:nvSpPr>
        <p:spPr>
          <a:xfrm>
            <a:off x="838200" y="365126"/>
            <a:ext cx="10515600" cy="644166"/>
          </a:xfrm>
        </p:spPr>
        <p:txBody>
          <a:bodyPr>
            <a:normAutofit/>
          </a:bodyPr>
          <a:lstStyle/>
          <a:p>
            <a:r>
              <a:rPr lang="fr-CA" sz="3000" b="1" u="sng" dirty="0"/>
              <a:t>II / La modification des tantièmes de charges</a:t>
            </a:r>
            <a:endParaRPr lang="fr-FR" sz="3000" dirty="0"/>
          </a:p>
        </p:txBody>
      </p:sp>
      <p:sp>
        <p:nvSpPr>
          <p:cNvPr id="3" name="Espace réservé du contenu 2">
            <a:extLst>
              <a:ext uri="{FF2B5EF4-FFF2-40B4-BE49-F238E27FC236}">
                <a16:creationId xmlns:a16="http://schemas.microsoft.com/office/drawing/2014/main" id="{E9F7EFA9-45C9-22E0-14B8-599FDB4088FD}"/>
              </a:ext>
            </a:extLst>
          </p:cNvPr>
          <p:cNvSpPr>
            <a:spLocks noGrp="1"/>
          </p:cNvSpPr>
          <p:nvPr>
            <p:ph idx="1"/>
          </p:nvPr>
        </p:nvSpPr>
        <p:spPr>
          <a:xfrm>
            <a:off x="838200" y="1009292"/>
            <a:ext cx="10515600" cy="5167671"/>
          </a:xfrm>
        </p:spPr>
        <p:txBody>
          <a:bodyPr>
            <a:normAutofit/>
          </a:bodyPr>
          <a:lstStyle/>
          <a:p>
            <a:pPr marL="0" indent="0">
              <a:buNone/>
            </a:pPr>
            <a:r>
              <a:rPr lang="fr-CA" sz="2500" b="1" dirty="0">
                <a:solidFill>
                  <a:srgbClr val="C00000"/>
                </a:solidFill>
              </a:rPr>
              <a:t>B / La modification des charges consécutives à un changement de la situation juridique ou matérielle affectant un ou plusieurs lots</a:t>
            </a:r>
          </a:p>
          <a:p>
            <a:pPr marL="0" indent="0">
              <a:buNone/>
            </a:pPr>
            <a:r>
              <a:rPr lang="fr-FR" sz="2400" b="1" u="sng" dirty="0">
                <a:solidFill>
                  <a:schemeClr val="accent1"/>
                </a:solidFill>
              </a:rPr>
              <a:t>2 – </a:t>
            </a:r>
            <a:r>
              <a:rPr lang="fr-FR" sz="2400" b="1" u="sng" dirty="0">
                <a:solidFill>
                  <a:schemeClr val="accent1">
                    <a:lumMod val="75000"/>
                  </a:schemeClr>
                </a:solidFill>
              </a:rPr>
              <a:t>La </a:t>
            </a:r>
            <a:r>
              <a:rPr lang="fr-CA" sz="2400" b="1" u="sng" dirty="0">
                <a:solidFill>
                  <a:schemeClr val="accent1">
                    <a:lumMod val="75000"/>
                  </a:schemeClr>
                </a:solidFill>
              </a:rPr>
              <a:t>modification des charges entraînées par les équipements communs à la suite d’un changement d’usage de parties privatives  </a:t>
            </a:r>
            <a:endParaRPr lang="fr-FR" sz="2400" b="1" u="sng" dirty="0">
              <a:solidFill>
                <a:schemeClr val="accent1">
                  <a:lumMod val="75000"/>
                </a:schemeClr>
              </a:solidFill>
            </a:endParaRPr>
          </a:p>
          <a:p>
            <a:pPr marL="0" indent="0">
              <a:buNone/>
            </a:pPr>
            <a:r>
              <a:rPr lang="fr-FR" dirty="0">
                <a:solidFill>
                  <a:schemeClr val="accent1"/>
                </a:solidFill>
              </a:rPr>
              <a:t> </a:t>
            </a:r>
            <a:r>
              <a:rPr lang="fr-CA" sz="2000" dirty="0"/>
              <a:t>Dans ces conditions, l’assemblée générale peut ainsi voter à la majorité de l’article 25 une modification des charges afférentes aux éléments d’équipement commun, mais uniquement de celles-ci. Il n’est donc pas question de changer les charges communes générales. </a:t>
            </a:r>
            <a:endParaRPr lang="fr-FR" sz="2000" dirty="0"/>
          </a:p>
          <a:p>
            <a:pPr marL="0" indent="0">
              <a:buNone/>
            </a:pPr>
            <a:r>
              <a:rPr lang="fr-CA" sz="2000" dirty="0"/>
              <a:t>Le recours à un géomètre sera vivement conseillé afin de proposer une nouvelle répartition de ces charges d’équipements communs. </a:t>
            </a:r>
            <a:endParaRPr lang="fr-FR" sz="2000" dirty="0"/>
          </a:p>
          <a:p>
            <a:endParaRPr lang="fr-FR" sz="2200" dirty="0">
              <a:solidFill>
                <a:schemeClr val="accent1"/>
              </a:solidFill>
            </a:endParaRPr>
          </a:p>
        </p:txBody>
      </p:sp>
    </p:spTree>
    <p:extLst>
      <p:ext uri="{BB962C8B-B14F-4D97-AF65-F5344CB8AC3E}">
        <p14:creationId xmlns:p14="http://schemas.microsoft.com/office/powerpoint/2010/main" val="11418568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B055E-E071-F975-CD61-B4F4C47E8AB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D4AFB3E-1C4A-DB92-DA44-A897FF00731D}"/>
              </a:ext>
            </a:extLst>
          </p:cNvPr>
          <p:cNvSpPr>
            <a:spLocks noGrp="1"/>
          </p:cNvSpPr>
          <p:nvPr>
            <p:ph type="title"/>
          </p:nvPr>
        </p:nvSpPr>
        <p:spPr>
          <a:xfrm>
            <a:off x="838200" y="365126"/>
            <a:ext cx="10515600" cy="644166"/>
          </a:xfrm>
        </p:spPr>
        <p:txBody>
          <a:bodyPr>
            <a:normAutofit/>
          </a:bodyPr>
          <a:lstStyle/>
          <a:p>
            <a:r>
              <a:rPr lang="fr-CA" sz="3000" b="1" u="sng" dirty="0"/>
              <a:t>II / La modification des tantièmes de charges</a:t>
            </a:r>
            <a:endParaRPr lang="fr-FR" sz="3000" dirty="0"/>
          </a:p>
        </p:txBody>
      </p:sp>
      <p:sp>
        <p:nvSpPr>
          <p:cNvPr id="3" name="Espace réservé du contenu 2">
            <a:extLst>
              <a:ext uri="{FF2B5EF4-FFF2-40B4-BE49-F238E27FC236}">
                <a16:creationId xmlns:a16="http://schemas.microsoft.com/office/drawing/2014/main" id="{3BF6BEF0-5EA5-C240-2E5E-C7C2418D1A14}"/>
              </a:ext>
            </a:extLst>
          </p:cNvPr>
          <p:cNvSpPr>
            <a:spLocks noGrp="1"/>
          </p:cNvSpPr>
          <p:nvPr>
            <p:ph idx="1"/>
          </p:nvPr>
        </p:nvSpPr>
        <p:spPr>
          <a:xfrm>
            <a:off x="838200" y="1009292"/>
            <a:ext cx="10515600" cy="5167671"/>
          </a:xfrm>
        </p:spPr>
        <p:txBody>
          <a:bodyPr>
            <a:normAutofit lnSpcReduction="10000"/>
          </a:bodyPr>
          <a:lstStyle/>
          <a:p>
            <a:pPr marL="0" indent="0">
              <a:buNone/>
            </a:pPr>
            <a:r>
              <a:rPr lang="fr-CA" sz="2500" b="1" u="sng" dirty="0">
                <a:solidFill>
                  <a:srgbClr val="C00000"/>
                </a:solidFill>
              </a:rPr>
              <a:t>C – La modification des charges liée à une erreur ou une non-conformité aux dispositions de la loi de 1965</a:t>
            </a:r>
            <a:endParaRPr lang="fr-FR" sz="2500" dirty="0">
              <a:solidFill>
                <a:srgbClr val="C00000"/>
              </a:solidFill>
            </a:endParaRPr>
          </a:p>
          <a:p>
            <a:pPr marL="0" indent="0">
              <a:buNone/>
            </a:pPr>
            <a:r>
              <a:rPr lang="fr-CA" sz="2000" b="1" u="sng" dirty="0">
                <a:solidFill>
                  <a:schemeClr val="accent1">
                    <a:lumMod val="75000"/>
                  </a:schemeClr>
                </a:solidFill>
              </a:rPr>
              <a:t>1 – La révision judiciaire des tantièmes de charges dans les cinq ans de la publication du règlement de copropriété au fichier immobilier pour répartition lésionnaire</a:t>
            </a:r>
            <a:endParaRPr lang="fr-FR" sz="2000" b="1" dirty="0">
              <a:solidFill>
                <a:schemeClr val="accent1">
                  <a:lumMod val="75000"/>
                </a:schemeClr>
              </a:solidFill>
            </a:endParaRPr>
          </a:p>
          <a:p>
            <a:pPr marL="0" indent="0">
              <a:buNone/>
            </a:pPr>
            <a:r>
              <a:rPr lang="fr-CA" sz="2000" dirty="0"/>
              <a:t>Article 12 de la loi de 1965. Il s’agit de l’hypothèse où </a:t>
            </a:r>
            <a:r>
              <a:rPr lang="fr-CA" sz="2000" b="1" dirty="0"/>
              <a:t>la répartition des charges serait lésionnaire de plus ou de moins d’un quart par rapport à ce qu’aurait dû donner un calcul « correctement fait ».</a:t>
            </a:r>
            <a:r>
              <a:rPr lang="fr-CA" sz="2000" dirty="0"/>
              <a:t> </a:t>
            </a:r>
          </a:p>
          <a:p>
            <a:pPr marL="0" indent="0">
              <a:buNone/>
            </a:pPr>
            <a:r>
              <a:rPr lang="fr-CA" sz="2000" dirty="0"/>
              <a:t>Dans cette situation, la loi prévoit que chaque copropriétaire peut poursuivre en justice la révision de la répartition des charges si la part correspondant à son lot est supérieure de plus d’un quart (en somme, sa quote-part de charges est supérieure à 25 % de celle qu’il devrait normalement avoir), ou si la part correspondant à celle d’un autre copropriétaire est inférieure de plus d’un quart (le voisin bénéficie d’une remise de plus de 25 % sur sa quote-part de charges qui aurait dû lui être théoriquement affectée d’après une répartition conforme aux critères posés par l’article 10). </a:t>
            </a:r>
            <a:endParaRPr lang="fr-FR" sz="2000" dirty="0"/>
          </a:p>
          <a:p>
            <a:pPr marL="0" indent="0">
              <a:buNone/>
            </a:pPr>
            <a:r>
              <a:rPr lang="fr-CA" sz="2000" dirty="0"/>
              <a:t>Il ne s’agit pas ici de sanctionner une absence de prise en compte des critères de calcul posés par l’article 10 mais une erreur de calcul résultant de leur application fautive. On parle aussi d’une erreur dans le « quantum ».  </a:t>
            </a:r>
            <a:endParaRPr lang="fr-FR" sz="2000" dirty="0"/>
          </a:p>
          <a:p>
            <a:pPr marL="0" indent="0">
              <a:buNone/>
            </a:pPr>
            <a:endParaRPr lang="fr-FR" sz="2200" dirty="0">
              <a:solidFill>
                <a:schemeClr val="accent1"/>
              </a:solidFill>
            </a:endParaRPr>
          </a:p>
        </p:txBody>
      </p:sp>
    </p:spTree>
    <p:extLst>
      <p:ext uri="{BB962C8B-B14F-4D97-AF65-F5344CB8AC3E}">
        <p14:creationId xmlns:p14="http://schemas.microsoft.com/office/powerpoint/2010/main" val="29291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2CD616-886D-45AE-54CA-77D1D056B98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27B472A-3158-3090-2482-371E6BE367F7}"/>
              </a:ext>
            </a:extLst>
          </p:cNvPr>
          <p:cNvSpPr>
            <a:spLocks noGrp="1"/>
          </p:cNvSpPr>
          <p:nvPr>
            <p:ph type="title"/>
          </p:nvPr>
        </p:nvSpPr>
        <p:spPr>
          <a:xfrm>
            <a:off x="838200" y="365126"/>
            <a:ext cx="10515600" cy="644166"/>
          </a:xfrm>
        </p:spPr>
        <p:txBody>
          <a:bodyPr>
            <a:normAutofit/>
          </a:bodyPr>
          <a:lstStyle/>
          <a:p>
            <a:r>
              <a:rPr lang="fr-CA" sz="3000" b="1" u="sng" dirty="0"/>
              <a:t>II / La modification des tantièmes de charges</a:t>
            </a:r>
            <a:endParaRPr lang="fr-FR" sz="3000" dirty="0"/>
          </a:p>
        </p:txBody>
      </p:sp>
      <p:sp>
        <p:nvSpPr>
          <p:cNvPr id="3" name="Espace réservé du contenu 2">
            <a:extLst>
              <a:ext uri="{FF2B5EF4-FFF2-40B4-BE49-F238E27FC236}">
                <a16:creationId xmlns:a16="http://schemas.microsoft.com/office/drawing/2014/main" id="{BDDA4B75-6333-6854-DE12-10CD0B39FC11}"/>
              </a:ext>
            </a:extLst>
          </p:cNvPr>
          <p:cNvSpPr>
            <a:spLocks noGrp="1"/>
          </p:cNvSpPr>
          <p:nvPr>
            <p:ph idx="1"/>
          </p:nvPr>
        </p:nvSpPr>
        <p:spPr>
          <a:xfrm>
            <a:off x="838200" y="1009292"/>
            <a:ext cx="10515600" cy="5167671"/>
          </a:xfrm>
        </p:spPr>
        <p:txBody>
          <a:bodyPr>
            <a:normAutofit fontScale="92500"/>
          </a:bodyPr>
          <a:lstStyle/>
          <a:p>
            <a:pPr marL="0" indent="0">
              <a:buNone/>
            </a:pPr>
            <a:r>
              <a:rPr lang="fr-CA" b="1" u="sng" dirty="0">
                <a:solidFill>
                  <a:srgbClr val="C00000"/>
                </a:solidFill>
              </a:rPr>
              <a:t>C – La modification des charges liée à une erreur ou une non-conformité aux dispositions de la loi de 1965</a:t>
            </a:r>
            <a:endParaRPr lang="fr-FR" dirty="0">
              <a:solidFill>
                <a:srgbClr val="C00000"/>
              </a:solidFill>
            </a:endParaRPr>
          </a:p>
          <a:p>
            <a:pPr marL="0" indent="0">
              <a:buNone/>
            </a:pPr>
            <a:r>
              <a:rPr lang="fr-CA" sz="2000" b="1" u="sng" dirty="0">
                <a:solidFill>
                  <a:schemeClr val="accent1">
                    <a:lumMod val="75000"/>
                  </a:schemeClr>
                </a:solidFill>
              </a:rPr>
              <a:t>1 – La révision judiciaire des tantièmes de charges dans les cinq ans de la publication du règlement de copropriété au fichier immobilier pour répartition lésionnaire</a:t>
            </a:r>
            <a:endParaRPr lang="fr-FR" sz="2000" b="1" dirty="0">
              <a:solidFill>
                <a:schemeClr val="accent1">
                  <a:lumMod val="75000"/>
                </a:schemeClr>
              </a:solidFill>
            </a:endParaRPr>
          </a:p>
          <a:p>
            <a:r>
              <a:rPr lang="fr-CA" sz="2200" dirty="0"/>
              <a:t>Cette action doit être exercée dans les 5 ans de la publication du RCP au fichier immobilier.</a:t>
            </a:r>
          </a:p>
          <a:p>
            <a:r>
              <a:rPr lang="fr-CA" sz="2200" dirty="0"/>
              <a:t>Cette action peut aussi être exercée par le propriétaire d’un lot avant l’expiration d’un </a:t>
            </a:r>
            <a:r>
              <a:rPr lang="fr-CA" sz="2200" b="1" u="sng" dirty="0"/>
              <a:t>délai de deux ans </a:t>
            </a:r>
            <a:r>
              <a:rPr lang="fr-CA" sz="2200" dirty="0"/>
              <a:t>à compter de la première mutation à titre onéreux de ce lot intervenue depuis la publication du règlement de copropriété au fichier immobilier. Cela correspond au cas où le promoteur aurait tardé à vendre son lot, aboutissant à ce que le délai de cinq ans suivant la publication du règlement de copropriété soit dépassé ou sensiblement raccourci, ce qui aurait ainsi privé le nouveau copropriétaire de toute action.</a:t>
            </a:r>
            <a:endParaRPr lang="fr-FR" sz="2200" dirty="0"/>
          </a:p>
          <a:p>
            <a:r>
              <a:rPr lang="fr-CA" sz="2200" dirty="0"/>
              <a:t>De façon générale, retenons qu’il s’agit d’une hypothèse très marginale en pratique dans la mesure où le seuil d’un quart semble excessivement difficile à atteindre. Elle ne devrait viser que les hypothèses d’une erreur grossière commise par le géomètre. </a:t>
            </a:r>
            <a:endParaRPr lang="fr-FR" sz="2200" dirty="0">
              <a:solidFill>
                <a:schemeClr val="accent1"/>
              </a:solidFill>
            </a:endParaRPr>
          </a:p>
        </p:txBody>
      </p:sp>
    </p:spTree>
    <p:extLst>
      <p:ext uri="{BB962C8B-B14F-4D97-AF65-F5344CB8AC3E}">
        <p14:creationId xmlns:p14="http://schemas.microsoft.com/office/powerpoint/2010/main" val="12130048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160C7-5728-0B03-9751-F655C633A82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4463E48-582E-9C38-C1C4-1495B3CDB8C4}"/>
              </a:ext>
            </a:extLst>
          </p:cNvPr>
          <p:cNvSpPr>
            <a:spLocks noGrp="1"/>
          </p:cNvSpPr>
          <p:nvPr>
            <p:ph type="title"/>
          </p:nvPr>
        </p:nvSpPr>
        <p:spPr>
          <a:xfrm>
            <a:off x="838200" y="365126"/>
            <a:ext cx="10515600" cy="644166"/>
          </a:xfrm>
        </p:spPr>
        <p:txBody>
          <a:bodyPr>
            <a:normAutofit/>
          </a:bodyPr>
          <a:lstStyle/>
          <a:p>
            <a:r>
              <a:rPr lang="fr-CA" sz="3000" b="1" u="sng" dirty="0"/>
              <a:t>II / La modification des tantièmes de charges</a:t>
            </a:r>
            <a:endParaRPr lang="fr-FR" sz="3000" dirty="0"/>
          </a:p>
        </p:txBody>
      </p:sp>
      <p:sp>
        <p:nvSpPr>
          <p:cNvPr id="3" name="Espace réservé du contenu 2">
            <a:extLst>
              <a:ext uri="{FF2B5EF4-FFF2-40B4-BE49-F238E27FC236}">
                <a16:creationId xmlns:a16="http://schemas.microsoft.com/office/drawing/2014/main" id="{80CE5525-F796-0BFE-AC64-78B0970FD586}"/>
              </a:ext>
            </a:extLst>
          </p:cNvPr>
          <p:cNvSpPr>
            <a:spLocks noGrp="1"/>
          </p:cNvSpPr>
          <p:nvPr>
            <p:ph idx="1"/>
          </p:nvPr>
        </p:nvSpPr>
        <p:spPr>
          <a:xfrm>
            <a:off x="838200" y="1009292"/>
            <a:ext cx="10515600" cy="5167671"/>
          </a:xfrm>
        </p:spPr>
        <p:txBody>
          <a:bodyPr>
            <a:normAutofit/>
          </a:bodyPr>
          <a:lstStyle/>
          <a:p>
            <a:pPr marL="0" indent="0">
              <a:buNone/>
            </a:pPr>
            <a:r>
              <a:rPr lang="fr-CA" b="1" u="sng" dirty="0">
                <a:solidFill>
                  <a:srgbClr val="C00000"/>
                </a:solidFill>
              </a:rPr>
              <a:t>C – La modification des charges liée à une erreur ou une non-conformité aux dispositions de la loi de 1965</a:t>
            </a:r>
          </a:p>
          <a:p>
            <a:pPr marL="0" indent="0">
              <a:buNone/>
            </a:pPr>
            <a:r>
              <a:rPr lang="fr-CA" sz="2000" b="1" u="sng" dirty="0">
                <a:solidFill>
                  <a:schemeClr val="accent1">
                    <a:lumMod val="75000"/>
                  </a:schemeClr>
                </a:solidFill>
              </a:rPr>
              <a:t>2 – La modification dans le cadre d’une adaptation du règlement de copropriété</a:t>
            </a:r>
          </a:p>
          <a:p>
            <a:pPr marL="0" indent="0">
              <a:buNone/>
            </a:pPr>
            <a:r>
              <a:rPr lang="fr-CA" sz="1800" dirty="0"/>
              <a:t>L’adaptation du règlement de copropriété </a:t>
            </a:r>
            <a:r>
              <a:rPr lang="fr-FR" sz="1800" dirty="0"/>
              <a:t>vise à rendre celui-ci compatible et conforme aux réformes législatives et règlementaires de la loi de 1965 et du décret de 1967 ; cette possibilité est prévue par l’article 24, II, f) de la loi de 1965, elle vise à pouvoir modifier les règlements de copropriété à la majorité simple de l’article 24 afin d’y supprimer des clauses devenues obsolètes ou contraires à la version actuelle de la loi de 1965 et du décret de 1967 car prenant appui sur des rédactions antérieures des articles de loi ou de décret. Pour de plus amples développements sur cette problématique nous vous invitons à consulter l’article ayant été rédigé à ce sujet au sein de notre revue n° 149 du trimestre dernier. </a:t>
            </a:r>
          </a:p>
          <a:p>
            <a:pPr marL="0" indent="0">
              <a:buNone/>
            </a:pPr>
            <a:r>
              <a:rPr lang="fr-FR" sz="1800" dirty="0"/>
              <a:t>Aussi, dans le cadre d’une procédure d’adaptation du règlement de copropriété, il est admis, pour les règlements antérieurs à la loi du 10 juillet 1965, établis sur la base de la loi du 28 juin 1938, précitée, que soient modifiés les tantièmes de charges dans la mesure où ils ne correspondraient pas aux critères fixés par la loi. </a:t>
            </a:r>
          </a:p>
          <a:p>
            <a:pPr marL="0" indent="0">
              <a:buNone/>
            </a:pPr>
            <a:endParaRPr lang="fr-FR" sz="2000" dirty="0">
              <a:solidFill>
                <a:schemeClr val="accent1">
                  <a:lumMod val="75000"/>
                </a:schemeClr>
              </a:solidFill>
            </a:endParaRPr>
          </a:p>
        </p:txBody>
      </p:sp>
    </p:spTree>
    <p:extLst>
      <p:ext uri="{BB962C8B-B14F-4D97-AF65-F5344CB8AC3E}">
        <p14:creationId xmlns:p14="http://schemas.microsoft.com/office/powerpoint/2010/main" val="3877960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46650"/>
            <a:ext cx="10515600" cy="379562"/>
          </a:xfrm>
        </p:spPr>
        <p:txBody>
          <a:bodyPr>
            <a:noAutofit/>
          </a:bodyPr>
          <a:lstStyle/>
          <a:p>
            <a:pPr algn="ctr"/>
            <a:r>
              <a:rPr lang="fr-CA" sz="3000" u="sng" dirty="0">
                <a:latin typeface="Aptos" panose="020B0004020202020204" pitchFamily="34" charset="0"/>
              </a:rPr>
              <a:t>PLAN DE L’EXPOSE</a:t>
            </a:r>
            <a:endParaRPr lang="fr-FR" sz="3000" u="sng" dirty="0">
              <a:latin typeface="Aptos" panose="020B0004020202020204" pitchFamily="34" charset="0"/>
            </a:endParaRPr>
          </a:p>
        </p:txBody>
      </p:sp>
      <p:sp>
        <p:nvSpPr>
          <p:cNvPr id="3" name="Espace réservé du contenu 2"/>
          <p:cNvSpPr>
            <a:spLocks noGrp="1"/>
          </p:cNvSpPr>
          <p:nvPr>
            <p:ph idx="1"/>
          </p:nvPr>
        </p:nvSpPr>
        <p:spPr>
          <a:xfrm>
            <a:off x="838200" y="625238"/>
            <a:ext cx="10515600" cy="5887705"/>
          </a:xfrm>
        </p:spPr>
        <p:txBody>
          <a:bodyPr>
            <a:normAutofit fontScale="92500" lnSpcReduction="10000"/>
          </a:bodyPr>
          <a:lstStyle/>
          <a:p>
            <a:pPr marL="0" indent="0" algn="ctr">
              <a:buNone/>
            </a:pPr>
            <a:r>
              <a:rPr lang="fr-CA" b="1" dirty="0"/>
              <a:t>Introduction</a:t>
            </a:r>
          </a:p>
          <a:p>
            <a:pPr marL="0" indent="0">
              <a:buNone/>
            </a:pPr>
            <a:r>
              <a:rPr lang="fr-CA" sz="2500" u="sng" dirty="0">
                <a:solidFill>
                  <a:srgbClr val="002060"/>
                </a:solidFill>
              </a:rPr>
              <a:t>I / Ne pas confondre les tantièmes de propriété et les tantièmes de charges : des concepts et des utilisations différentes </a:t>
            </a:r>
          </a:p>
          <a:p>
            <a:pPr marL="0" indent="0">
              <a:buNone/>
            </a:pPr>
            <a:r>
              <a:rPr lang="fr-CA" sz="2500" u="sng" dirty="0">
                <a:solidFill>
                  <a:srgbClr val="002060"/>
                </a:solidFill>
              </a:rPr>
              <a:t>II / La modification des tantièmes de charges</a:t>
            </a:r>
          </a:p>
          <a:p>
            <a:pPr marL="0" indent="0">
              <a:buNone/>
            </a:pPr>
            <a:r>
              <a:rPr lang="fr-CA" sz="2000" b="1" dirty="0">
                <a:solidFill>
                  <a:schemeClr val="accent2">
                    <a:lumMod val="75000"/>
                  </a:schemeClr>
                </a:solidFill>
              </a:rPr>
              <a:t>A / Le principe général : la nécessité d’un vote à l’unanimité </a:t>
            </a:r>
          </a:p>
          <a:p>
            <a:pPr marL="0" indent="0" algn="just">
              <a:buNone/>
            </a:pPr>
            <a:r>
              <a:rPr lang="fr-CA" sz="2000" b="1" dirty="0">
                <a:solidFill>
                  <a:schemeClr val="accent2">
                    <a:lumMod val="75000"/>
                  </a:schemeClr>
                </a:solidFill>
              </a:rPr>
              <a:t>B / La modification des tantièmes de charges consécutives à un changement de la situation juridique ou matérielle affectant un ou plusieurs lots</a:t>
            </a:r>
          </a:p>
          <a:p>
            <a:pPr marL="0" indent="0">
              <a:buNone/>
            </a:pPr>
            <a:r>
              <a:rPr lang="fr-FR" sz="1500" b="1" dirty="0"/>
              <a:t>	</a:t>
            </a:r>
            <a:r>
              <a:rPr lang="fr-FR" sz="1500" b="1" u="sng" dirty="0"/>
              <a:t>1 – La réalisation de travaux ou d’actes d’acquisition ou de disposition</a:t>
            </a:r>
            <a:endParaRPr lang="fr-FR" sz="1500" dirty="0"/>
          </a:p>
          <a:p>
            <a:pPr marL="0" indent="0">
              <a:buNone/>
            </a:pPr>
            <a:r>
              <a:rPr lang="fr-FR" sz="1500" b="1" dirty="0"/>
              <a:t>	</a:t>
            </a:r>
            <a:r>
              <a:rPr lang="fr-FR" sz="1500" b="1" u="sng" dirty="0"/>
              <a:t>2 – La </a:t>
            </a:r>
            <a:r>
              <a:rPr lang="fr-CA" sz="1500" b="1" u="sng" dirty="0"/>
              <a:t>modifications des charges entraînées par les équipements communs à la suite d’un changement d’usage de parties privatives  </a:t>
            </a:r>
            <a:endParaRPr lang="fr-FR" sz="1500" dirty="0"/>
          </a:p>
          <a:p>
            <a:pPr marL="0" indent="0">
              <a:buNone/>
            </a:pPr>
            <a:endParaRPr lang="fr-CA" sz="1000" b="1" dirty="0">
              <a:solidFill>
                <a:srgbClr val="C00000"/>
              </a:solidFill>
            </a:endParaRPr>
          </a:p>
          <a:p>
            <a:pPr marL="0" indent="0">
              <a:buNone/>
            </a:pPr>
            <a:r>
              <a:rPr lang="fr-CA" sz="2000" b="1" dirty="0">
                <a:solidFill>
                  <a:schemeClr val="accent2">
                    <a:lumMod val="75000"/>
                  </a:schemeClr>
                </a:solidFill>
              </a:rPr>
              <a:t>C / La modification des charges liée à une erreur ou une non-conformité aux dispositions de la loi de 1965</a:t>
            </a:r>
          </a:p>
          <a:p>
            <a:pPr marL="0" indent="0">
              <a:buNone/>
            </a:pPr>
            <a:r>
              <a:rPr lang="fr-FR" sz="1600" dirty="0"/>
              <a:t> 	</a:t>
            </a:r>
            <a:r>
              <a:rPr lang="fr-CA" sz="1600" b="1" u="sng" dirty="0"/>
              <a:t>1 – La révision judiciaire des tantièmes de charges dans les cinq ans de la publication du règlement de copropriété au fichier immobilier pour répartition lésionnaire</a:t>
            </a:r>
            <a:endParaRPr lang="fr-FR" sz="1600" dirty="0"/>
          </a:p>
          <a:p>
            <a:pPr marL="0" indent="0">
              <a:buNone/>
            </a:pPr>
            <a:r>
              <a:rPr lang="fr-CA" sz="1600" b="1" dirty="0"/>
              <a:t>	</a:t>
            </a:r>
            <a:r>
              <a:rPr lang="fr-CA" sz="1600" b="1" u="sng" dirty="0"/>
              <a:t>2 – Dans le cadre d’une adaptation du règlement de copropriété</a:t>
            </a:r>
            <a:endParaRPr lang="fr-FR" sz="1600" dirty="0"/>
          </a:p>
          <a:p>
            <a:pPr marL="0" indent="0">
              <a:buNone/>
            </a:pPr>
            <a:r>
              <a:rPr lang="fr-CA" sz="1600" b="1" dirty="0"/>
              <a:t>	</a:t>
            </a:r>
            <a:r>
              <a:rPr lang="fr-CA" sz="1600" b="1" u="sng" dirty="0"/>
              <a:t>3 – A la suite d’une action visant à faire réputer non-écrite une clause du règlement de copropriété</a:t>
            </a:r>
            <a:endParaRPr lang="fr-FR" sz="1600" dirty="0"/>
          </a:p>
          <a:p>
            <a:pPr marL="0" indent="0">
              <a:buNone/>
            </a:pPr>
            <a:endParaRPr lang="fr-CA" sz="1600" b="1" dirty="0">
              <a:solidFill>
                <a:srgbClr val="C00000"/>
              </a:solidFill>
            </a:endParaRPr>
          </a:p>
          <a:p>
            <a:pPr marL="0" indent="0">
              <a:buNone/>
            </a:pPr>
            <a:r>
              <a:rPr lang="fr-CA" sz="2000" b="1" dirty="0">
                <a:solidFill>
                  <a:schemeClr val="accent2">
                    <a:lumMod val="75000"/>
                  </a:schemeClr>
                </a:solidFill>
              </a:rPr>
              <a:t>D / Quelle date de prise d’effet de la nouvelle répartition des charges ?</a:t>
            </a:r>
          </a:p>
        </p:txBody>
      </p:sp>
      <p:pic>
        <p:nvPicPr>
          <p:cNvPr id="2050" name="Picture 2" descr="f8df1bef-6142-4e4a-b0fa-a0c9dc9f2f98@mxp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26962" y="47625"/>
            <a:ext cx="974537" cy="953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344233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CC25EB-9E4B-E986-C217-41805EE9220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1CC5F23-29DF-15BF-CA3F-23C144485D4E}"/>
              </a:ext>
            </a:extLst>
          </p:cNvPr>
          <p:cNvSpPr>
            <a:spLocks noGrp="1"/>
          </p:cNvSpPr>
          <p:nvPr>
            <p:ph type="title"/>
          </p:nvPr>
        </p:nvSpPr>
        <p:spPr>
          <a:xfrm>
            <a:off x="838200" y="365126"/>
            <a:ext cx="10515600" cy="644166"/>
          </a:xfrm>
        </p:spPr>
        <p:txBody>
          <a:bodyPr>
            <a:normAutofit/>
          </a:bodyPr>
          <a:lstStyle/>
          <a:p>
            <a:r>
              <a:rPr lang="fr-CA" sz="3000" b="1" u="sng" dirty="0"/>
              <a:t>II / La modification des tantièmes de charges</a:t>
            </a:r>
            <a:endParaRPr lang="fr-FR" sz="3000" dirty="0"/>
          </a:p>
        </p:txBody>
      </p:sp>
      <p:sp>
        <p:nvSpPr>
          <p:cNvPr id="3" name="Espace réservé du contenu 2">
            <a:extLst>
              <a:ext uri="{FF2B5EF4-FFF2-40B4-BE49-F238E27FC236}">
                <a16:creationId xmlns:a16="http://schemas.microsoft.com/office/drawing/2014/main" id="{5DD3965A-C285-9D23-3AF4-4AE223027834}"/>
              </a:ext>
            </a:extLst>
          </p:cNvPr>
          <p:cNvSpPr>
            <a:spLocks noGrp="1"/>
          </p:cNvSpPr>
          <p:nvPr>
            <p:ph idx="1"/>
          </p:nvPr>
        </p:nvSpPr>
        <p:spPr>
          <a:xfrm>
            <a:off x="838200" y="1009292"/>
            <a:ext cx="10515600" cy="5167671"/>
          </a:xfrm>
        </p:spPr>
        <p:txBody>
          <a:bodyPr>
            <a:normAutofit fontScale="77500" lnSpcReduction="20000"/>
          </a:bodyPr>
          <a:lstStyle/>
          <a:p>
            <a:pPr marL="0" indent="0">
              <a:buNone/>
            </a:pPr>
            <a:r>
              <a:rPr lang="fr-CA" b="1" u="sng" dirty="0">
                <a:solidFill>
                  <a:srgbClr val="C00000"/>
                </a:solidFill>
              </a:rPr>
              <a:t>C – La modification des charges liée à une erreur ou une non-conformité aux dispositions de la loi de 1965</a:t>
            </a:r>
          </a:p>
          <a:p>
            <a:pPr marL="0" indent="0">
              <a:buNone/>
            </a:pPr>
            <a:r>
              <a:rPr lang="fr-CA" sz="2000" b="1" u="sng" dirty="0">
                <a:solidFill>
                  <a:schemeClr val="accent1">
                    <a:lumMod val="75000"/>
                  </a:schemeClr>
                </a:solidFill>
              </a:rPr>
              <a:t>3 – A la suite d’une action visant à faire réputer non-écrite une clause du règlement de copropriété</a:t>
            </a:r>
          </a:p>
          <a:p>
            <a:pPr marL="0" indent="0">
              <a:buNone/>
            </a:pPr>
            <a:r>
              <a:rPr lang="fr-FR" sz="2400" dirty="0"/>
              <a:t>Il existe une solution quand, malgré l’établissement du règlement de copropriété postérieure à la loi du 10 juillet 1965, ses dispositions impératives relatives à la répartition des charges ne sont pas respectées. </a:t>
            </a:r>
          </a:p>
          <a:p>
            <a:pPr marL="0" indent="0">
              <a:buNone/>
            </a:pPr>
            <a:r>
              <a:rPr lang="fr-FR" sz="2400" dirty="0"/>
              <a:t>L’article 43 de la loi du 10 juillet 1965 précise en effet que toutes clauses contraires aux dispositions impératives de cette même loi, et à celles du décret de 1967 qui la complète, sont réputées non-écrites. </a:t>
            </a:r>
          </a:p>
          <a:p>
            <a:pPr marL="0" indent="0">
              <a:buNone/>
            </a:pPr>
            <a:r>
              <a:rPr lang="fr-FR" sz="2400" dirty="0"/>
              <a:t>Aussi, c’est le juge qui, par principe, doit être saisi afin de réputer non-écrite une clause litigieuse du règlement de copropriété. Toutefois, la Cour de cassation a reconnu à l’assemblée générale des copropriétaires la possibilité de réputer non-écrite une ou plusieurs clauses du règlement de copropriété (Cour de cassation, 3</a:t>
            </a:r>
            <a:r>
              <a:rPr lang="fr-FR" sz="2400" baseline="30000" dirty="0"/>
              <a:t>e</a:t>
            </a:r>
            <a:r>
              <a:rPr lang="fr-FR" sz="2400" dirty="0"/>
              <a:t> civ., 10 septembre 2020, n° 19-17.045). </a:t>
            </a:r>
          </a:p>
          <a:p>
            <a:pPr marL="0" indent="0">
              <a:buNone/>
            </a:pPr>
            <a:r>
              <a:rPr lang="fr-FR" sz="2400" dirty="0"/>
              <a:t>Une précision importante doit ici être faite : cette procédure ne peut avoir pour objet que de sanctionner une méconnaissance des principes mêmes fixés par la loi. L’ancienne Commission relative à la copropriété, supprimée en 2014, avait ainsi indiqué, aux termes de l’une de ses recommandations, que « L’objet des réclamations affectant seulement le quantum des quotes-parts et non le critère légal lui-même et les erreurs de calculs ne constitue pas une violation directe des principes légaux de l’article 10. Celui-ci fixe seulement des principes légaux et non les modalités légales de ces principes » </a:t>
            </a:r>
          </a:p>
          <a:p>
            <a:pPr marL="0" indent="0">
              <a:buNone/>
            </a:pPr>
            <a:endParaRPr lang="fr-FR" sz="2000" dirty="0">
              <a:solidFill>
                <a:schemeClr val="accent1">
                  <a:lumMod val="75000"/>
                </a:schemeClr>
              </a:solidFill>
            </a:endParaRPr>
          </a:p>
        </p:txBody>
      </p:sp>
    </p:spTree>
    <p:extLst>
      <p:ext uri="{BB962C8B-B14F-4D97-AF65-F5344CB8AC3E}">
        <p14:creationId xmlns:p14="http://schemas.microsoft.com/office/powerpoint/2010/main" val="18076501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FD0B61-D7B0-6D0C-1683-666E507EB04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45DB8BF-F9C8-120C-5B84-20FA6E7B12CE}"/>
              </a:ext>
            </a:extLst>
          </p:cNvPr>
          <p:cNvSpPr>
            <a:spLocks noGrp="1"/>
          </p:cNvSpPr>
          <p:nvPr>
            <p:ph type="title"/>
          </p:nvPr>
        </p:nvSpPr>
        <p:spPr>
          <a:xfrm>
            <a:off x="838200" y="365126"/>
            <a:ext cx="10515600" cy="644166"/>
          </a:xfrm>
        </p:spPr>
        <p:txBody>
          <a:bodyPr>
            <a:normAutofit/>
          </a:bodyPr>
          <a:lstStyle/>
          <a:p>
            <a:r>
              <a:rPr lang="fr-CA" sz="3000" b="1" u="sng" dirty="0"/>
              <a:t>II / La modification des tantièmes de charges</a:t>
            </a:r>
            <a:endParaRPr lang="fr-FR" sz="3000" dirty="0"/>
          </a:p>
        </p:txBody>
      </p:sp>
      <p:sp>
        <p:nvSpPr>
          <p:cNvPr id="3" name="Espace réservé du contenu 2">
            <a:extLst>
              <a:ext uri="{FF2B5EF4-FFF2-40B4-BE49-F238E27FC236}">
                <a16:creationId xmlns:a16="http://schemas.microsoft.com/office/drawing/2014/main" id="{8C242D85-1C0E-961D-64BB-BABCB484BD4F}"/>
              </a:ext>
            </a:extLst>
          </p:cNvPr>
          <p:cNvSpPr>
            <a:spLocks noGrp="1"/>
          </p:cNvSpPr>
          <p:nvPr>
            <p:ph idx="1"/>
          </p:nvPr>
        </p:nvSpPr>
        <p:spPr>
          <a:xfrm>
            <a:off x="838200" y="1009292"/>
            <a:ext cx="10515600" cy="5167671"/>
          </a:xfrm>
        </p:spPr>
        <p:txBody>
          <a:bodyPr>
            <a:normAutofit fontScale="92500" lnSpcReduction="10000"/>
          </a:bodyPr>
          <a:lstStyle/>
          <a:p>
            <a:pPr marL="0" indent="0">
              <a:buNone/>
            </a:pPr>
            <a:r>
              <a:rPr lang="fr-CA" b="1" u="sng" dirty="0">
                <a:solidFill>
                  <a:srgbClr val="C00000"/>
                </a:solidFill>
              </a:rPr>
              <a:t>C – La modification des charges liée à une erreur ou une non-conformité aux dispositions de la loi de 1965</a:t>
            </a:r>
          </a:p>
          <a:p>
            <a:pPr marL="0" indent="0">
              <a:buNone/>
            </a:pPr>
            <a:r>
              <a:rPr lang="fr-CA" sz="2700" b="1" u="sng" dirty="0">
                <a:solidFill>
                  <a:schemeClr val="accent1">
                    <a:lumMod val="75000"/>
                  </a:schemeClr>
                </a:solidFill>
              </a:rPr>
              <a:t>3 – A la suite d’une action visant à faire réputer non-écrite une clause du règlement de copropriété</a:t>
            </a:r>
          </a:p>
          <a:p>
            <a:r>
              <a:rPr lang="fr-FR" sz="2400" dirty="0"/>
              <a:t>En d’autres termes, dès lors que les principes, assez généraux, posés par cet article 10 sont respectés par le règlement de copropriété, il ne sera pas possible de changer la répartition des tantièmes de charges au motif que ces derniers semblent toutefois quelque peu inéquitables dans leur répartition ; cela pourra être le cas dans l’hypothèse où un appartement situé au 5eme étage supporte, à surface équivalente, autant de charges d’ascenseur qu’un appartement situé au 1</a:t>
            </a:r>
            <a:r>
              <a:rPr lang="fr-FR" sz="2400" baseline="30000" dirty="0"/>
              <a:t>er</a:t>
            </a:r>
            <a:r>
              <a:rPr lang="fr-FR" sz="2400" dirty="0"/>
              <a:t> étage, car cela contrevient au principe de l’utilité objective, qui impose indirectement l’application d’un coefficient d’étage. </a:t>
            </a:r>
          </a:p>
          <a:p>
            <a:r>
              <a:rPr lang="fr-FR" sz="2400" dirty="0"/>
              <a:t>En revanche, il sera difficile de contester les coefficients en eux-mêmes. Rappelons à ce titre que seules les erreurs de calcul de plus du quart peuvent être sanctionnées, mais dans un cadre très restreint que nous avons étudié précédemment. </a:t>
            </a:r>
          </a:p>
          <a:p>
            <a:endParaRPr lang="fr-FR" sz="2900" dirty="0"/>
          </a:p>
          <a:p>
            <a:pPr marL="0" indent="0">
              <a:buNone/>
            </a:pPr>
            <a:endParaRPr lang="fr-FR" sz="2000" dirty="0">
              <a:solidFill>
                <a:schemeClr val="accent1">
                  <a:lumMod val="75000"/>
                </a:schemeClr>
              </a:solidFill>
            </a:endParaRPr>
          </a:p>
        </p:txBody>
      </p:sp>
    </p:spTree>
    <p:extLst>
      <p:ext uri="{BB962C8B-B14F-4D97-AF65-F5344CB8AC3E}">
        <p14:creationId xmlns:p14="http://schemas.microsoft.com/office/powerpoint/2010/main" val="11427490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81C99-A6DB-25A0-359E-468CF48506C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FDF4D47-5EEF-DBC4-7BA0-51AA2ED01B7D}"/>
              </a:ext>
            </a:extLst>
          </p:cNvPr>
          <p:cNvSpPr>
            <a:spLocks noGrp="1"/>
          </p:cNvSpPr>
          <p:nvPr>
            <p:ph type="title"/>
          </p:nvPr>
        </p:nvSpPr>
        <p:spPr>
          <a:xfrm>
            <a:off x="838200" y="365126"/>
            <a:ext cx="10515600" cy="644166"/>
          </a:xfrm>
        </p:spPr>
        <p:txBody>
          <a:bodyPr>
            <a:normAutofit/>
          </a:bodyPr>
          <a:lstStyle/>
          <a:p>
            <a:r>
              <a:rPr lang="fr-CA" sz="3000" b="1" u="sng" dirty="0"/>
              <a:t>II / La modification des tantièmes de charges</a:t>
            </a:r>
            <a:endParaRPr lang="fr-FR" sz="3000" dirty="0"/>
          </a:p>
        </p:txBody>
      </p:sp>
      <p:sp>
        <p:nvSpPr>
          <p:cNvPr id="3" name="Espace réservé du contenu 2">
            <a:extLst>
              <a:ext uri="{FF2B5EF4-FFF2-40B4-BE49-F238E27FC236}">
                <a16:creationId xmlns:a16="http://schemas.microsoft.com/office/drawing/2014/main" id="{B7DBDE02-C6B3-3E72-7EF2-C3F7DDFAA440}"/>
              </a:ext>
            </a:extLst>
          </p:cNvPr>
          <p:cNvSpPr>
            <a:spLocks noGrp="1"/>
          </p:cNvSpPr>
          <p:nvPr>
            <p:ph idx="1"/>
          </p:nvPr>
        </p:nvSpPr>
        <p:spPr>
          <a:xfrm>
            <a:off x="838200" y="1009292"/>
            <a:ext cx="10515600" cy="5167671"/>
          </a:xfrm>
        </p:spPr>
        <p:txBody>
          <a:bodyPr>
            <a:normAutofit fontScale="70000" lnSpcReduction="20000"/>
          </a:bodyPr>
          <a:lstStyle/>
          <a:p>
            <a:pPr marL="0" indent="0">
              <a:buNone/>
            </a:pPr>
            <a:r>
              <a:rPr lang="fr-CA" b="1" u="sng" dirty="0">
                <a:solidFill>
                  <a:srgbClr val="C00000"/>
                </a:solidFill>
              </a:rPr>
              <a:t>C – La modification des charges liée à une erreur ou une non-conformité aux dispositions de la loi de 1965</a:t>
            </a:r>
          </a:p>
          <a:p>
            <a:pPr marL="0" indent="0">
              <a:buNone/>
            </a:pPr>
            <a:r>
              <a:rPr lang="fr-CA" sz="2700" b="1" u="sng" dirty="0">
                <a:solidFill>
                  <a:schemeClr val="accent1">
                    <a:lumMod val="75000"/>
                  </a:schemeClr>
                </a:solidFill>
              </a:rPr>
              <a:t>3 – A la suite d’une action visant à faire réputer non-écrite une clause du règlement de copropriété</a:t>
            </a:r>
          </a:p>
          <a:p>
            <a:r>
              <a:rPr lang="fr-FR" sz="3100" dirty="0"/>
              <a:t>Dans l’hypothèse où c’est l’assemblée générale qui répute ainsi non-écrite une grille de répartition des tantièmes de charges, à quelle majorité doit-être adoptée une grille de substitution ? </a:t>
            </a:r>
          </a:p>
          <a:p>
            <a:r>
              <a:rPr lang="fr-FR" sz="3100" dirty="0"/>
              <a:t>Cette question n’est pas tranchée par la loi. Par principe, c’est l’unanimité qui devrait prévaloir, ou à tout le moins la majorité qualifiée de l’article 26, c’est-à-dire la majorité des membres du syndicat (les copropriétaires) représentant au moins les deux tiers des voix. Cela étant, on pourrait procéder à un rapprochement avec la procédure d’adaptation des règlements de copropriété, même si la situation n’est pas tout à fait la même, et considérer que la nouvelle grille peut être adoptée à la majorité simple de l’article 24. </a:t>
            </a:r>
          </a:p>
          <a:p>
            <a:r>
              <a:rPr lang="fr-FR" sz="3100" dirty="0"/>
              <a:t>Dans le cas où c’est le juge qui réputerait non-écrite une clause relative à la répartition des charges, l’article 43 prévoit qu’il procède à leur nouvelle répartition. En pratique, le travail est confié par le juge à un géomètre qui sera chargé d’établir une nouvelle grille. </a:t>
            </a:r>
          </a:p>
          <a:p>
            <a:pPr marL="0" indent="0">
              <a:buNone/>
            </a:pPr>
            <a:endParaRPr lang="fr-FR" sz="2000" dirty="0">
              <a:solidFill>
                <a:schemeClr val="accent1">
                  <a:lumMod val="75000"/>
                </a:schemeClr>
              </a:solidFill>
            </a:endParaRPr>
          </a:p>
        </p:txBody>
      </p:sp>
    </p:spTree>
    <p:extLst>
      <p:ext uri="{BB962C8B-B14F-4D97-AF65-F5344CB8AC3E}">
        <p14:creationId xmlns:p14="http://schemas.microsoft.com/office/powerpoint/2010/main" val="9303606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6E66D2-E76B-8712-2096-80C0253C841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01513D4-1B5A-360C-986D-BDE8FF7B88C6}"/>
              </a:ext>
            </a:extLst>
          </p:cNvPr>
          <p:cNvSpPr>
            <a:spLocks noGrp="1"/>
          </p:cNvSpPr>
          <p:nvPr>
            <p:ph type="title"/>
          </p:nvPr>
        </p:nvSpPr>
        <p:spPr>
          <a:xfrm>
            <a:off x="838200" y="365126"/>
            <a:ext cx="10515600" cy="644166"/>
          </a:xfrm>
        </p:spPr>
        <p:txBody>
          <a:bodyPr>
            <a:normAutofit/>
          </a:bodyPr>
          <a:lstStyle/>
          <a:p>
            <a:r>
              <a:rPr lang="fr-CA" sz="3000" b="1" u="sng" dirty="0"/>
              <a:t>II / La modification des tantièmes de charges</a:t>
            </a:r>
            <a:endParaRPr lang="fr-FR" sz="3000" dirty="0"/>
          </a:p>
        </p:txBody>
      </p:sp>
      <p:sp>
        <p:nvSpPr>
          <p:cNvPr id="3" name="Espace réservé du contenu 2">
            <a:extLst>
              <a:ext uri="{FF2B5EF4-FFF2-40B4-BE49-F238E27FC236}">
                <a16:creationId xmlns:a16="http://schemas.microsoft.com/office/drawing/2014/main" id="{532C17DA-97AA-6FC6-A367-5C0F12D4BB9A}"/>
              </a:ext>
            </a:extLst>
          </p:cNvPr>
          <p:cNvSpPr>
            <a:spLocks noGrp="1"/>
          </p:cNvSpPr>
          <p:nvPr>
            <p:ph idx="1"/>
          </p:nvPr>
        </p:nvSpPr>
        <p:spPr>
          <a:xfrm>
            <a:off x="838200" y="1009292"/>
            <a:ext cx="10515600" cy="5167671"/>
          </a:xfrm>
        </p:spPr>
        <p:txBody>
          <a:bodyPr>
            <a:normAutofit fontScale="77500" lnSpcReduction="20000"/>
          </a:bodyPr>
          <a:lstStyle/>
          <a:p>
            <a:pPr marL="0" indent="0">
              <a:buNone/>
            </a:pPr>
            <a:r>
              <a:rPr lang="fr-CA" b="1" u="sng" dirty="0">
                <a:solidFill>
                  <a:srgbClr val="C00000"/>
                </a:solidFill>
              </a:rPr>
              <a:t>D – Quelle date de prise d’effet de la nouvelle répartition des charges ?</a:t>
            </a:r>
          </a:p>
          <a:p>
            <a:r>
              <a:rPr lang="fr-CA" dirty="0"/>
              <a:t>Par principe, les décisions prises en assemblée générale sont </a:t>
            </a:r>
            <a:r>
              <a:rPr lang="fr-CA" b="1" u="sng" dirty="0"/>
              <a:t>exécutables sans délai</a:t>
            </a:r>
            <a:r>
              <a:rPr lang="fr-CA" dirty="0"/>
              <a:t>, à l’exception des travaux votés aux majorités des articles 25 et 26 de la loi du 10 juillet 1965 (cf. sur ce point l’article 42 de la loi de 1965). </a:t>
            </a:r>
            <a:endParaRPr lang="fr-FR" dirty="0"/>
          </a:p>
          <a:p>
            <a:r>
              <a:rPr lang="fr-CA" dirty="0"/>
              <a:t>Suivant cette règle, la nouvelle répartition des charges deviendrait ainsi applicable à l’exercice en cours. </a:t>
            </a:r>
          </a:p>
          <a:p>
            <a:r>
              <a:rPr lang="fr-CA" dirty="0"/>
              <a:t>Rappelons à ce titre que cette nouvelle répartition est opposable aux copropriétaires ayant cette qualité au jour de l’assemblée générale ayant adopté cette décision. </a:t>
            </a:r>
          </a:p>
          <a:p>
            <a:r>
              <a:rPr lang="fr-CA" dirty="0"/>
              <a:t>La publication au service de la publicité foncière d’un acte modificatif au règlement de copropriété n’a pour effet que de rendre opposable cette nouvelle répartition aux futurs copropriétaires, conformément à l’article 13 de la loi de 1965 (par commodité nous parlons de « futurs copropriétaires » tandis que la loi parle d’ayants cause à titre particulier des copropriétaires, et les deux notions ne sont pas identiques ; la notion d’ayant cause à titre particulier inclut essentiellement les acquéreurs ou les donataires des lots de copropriété, mais exclut les personnes ayant reçu le bien à l’issue d’un legs universel, ou encore les héritiers légaux, auxquels les modificatifs sont par conséquent opposables même en l’absence de publication au service de la publicité foncière).</a:t>
            </a:r>
            <a:endParaRPr lang="fr-FR" dirty="0"/>
          </a:p>
          <a:p>
            <a:pPr marL="0" indent="0">
              <a:buNone/>
            </a:pPr>
            <a:endParaRPr lang="fr-FR" sz="2000" dirty="0">
              <a:solidFill>
                <a:schemeClr val="accent1">
                  <a:lumMod val="75000"/>
                </a:schemeClr>
              </a:solidFill>
            </a:endParaRPr>
          </a:p>
        </p:txBody>
      </p:sp>
    </p:spTree>
    <p:extLst>
      <p:ext uri="{BB962C8B-B14F-4D97-AF65-F5344CB8AC3E}">
        <p14:creationId xmlns:p14="http://schemas.microsoft.com/office/powerpoint/2010/main" val="24072445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997E1F-1FDF-AA5C-6EFF-3198C2B0BAE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8D9C890-C30E-7A87-2826-637EE4FA81EF}"/>
              </a:ext>
            </a:extLst>
          </p:cNvPr>
          <p:cNvSpPr>
            <a:spLocks noGrp="1"/>
          </p:cNvSpPr>
          <p:nvPr>
            <p:ph type="title"/>
          </p:nvPr>
        </p:nvSpPr>
        <p:spPr>
          <a:xfrm>
            <a:off x="838200" y="365126"/>
            <a:ext cx="10515600" cy="644166"/>
          </a:xfrm>
        </p:spPr>
        <p:txBody>
          <a:bodyPr>
            <a:normAutofit/>
          </a:bodyPr>
          <a:lstStyle/>
          <a:p>
            <a:r>
              <a:rPr lang="fr-CA" sz="3000" b="1" u="sng" dirty="0"/>
              <a:t>II / La modification des tantièmes de charges</a:t>
            </a:r>
            <a:endParaRPr lang="fr-FR" sz="3000" dirty="0"/>
          </a:p>
        </p:txBody>
      </p:sp>
      <p:sp>
        <p:nvSpPr>
          <p:cNvPr id="3" name="Espace réservé du contenu 2">
            <a:extLst>
              <a:ext uri="{FF2B5EF4-FFF2-40B4-BE49-F238E27FC236}">
                <a16:creationId xmlns:a16="http://schemas.microsoft.com/office/drawing/2014/main" id="{7E4A28E5-0EAE-B066-92B9-523700628FF9}"/>
              </a:ext>
            </a:extLst>
          </p:cNvPr>
          <p:cNvSpPr>
            <a:spLocks noGrp="1"/>
          </p:cNvSpPr>
          <p:nvPr>
            <p:ph idx="1"/>
          </p:nvPr>
        </p:nvSpPr>
        <p:spPr>
          <a:xfrm>
            <a:off x="838200" y="1009292"/>
            <a:ext cx="10515600" cy="5167671"/>
          </a:xfrm>
        </p:spPr>
        <p:txBody>
          <a:bodyPr>
            <a:normAutofit fontScale="77500" lnSpcReduction="20000"/>
          </a:bodyPr>
          <a:lstStyle/>
          <a:p>
            <a:pPr marL="0" indent="0">
              <a:buNone/>
            </a:pPr>
            <a:r>
              <a:rPr lang="fr-CA" b="1" u="sng" dirty="0">
                <a:solidFill>
                  <a:srgbClr val="C00000"/>
                </a:solidFill>
              </a:rPr>
              <a:t>D – Quelle date de prise d’effet de la nouvelle répartition des charges ?</a:t>
            </a:r>
          </a:p>
          <a:p>
            <a:r>
              <a:rPr lang="fr-CA" sz="2900" dirty="0"/>
              <a:t>Pour des raisons pratiques, il est toutefois fréquent que les syndics attendent le début de l’exercice comptable suivant pour appliquer ces nouvelles répartitions. </a:t>
            </a:r>
            <a:endParaRPr lang="fr-FR" sz="2900" dirty="0"/>
          </a:p>
          <a:p>
            <a:r>
              <a:rPr lang="fr-CA" sz="2900" dirty="0"/>
              <a:t>En outre, il ressort de la jurisprudence qu’on ne peut prévoir une date de prise d’effet rétroactive de la nouvelle répartition des charges (voir en ce sens un arrêt de la Cour de cassation, troisième chambre civile, 3 mai 1990, n° 88-18.877). </a:t>
            </a:r>
            <a:endParaRPr lang="fr-FR" sz="2900" dirty="0"/>
          </a:p>
          <a:p>
            <a:r>
              <a:rPr lang="fr-CA" sz="2900" dirty="0"/>
              <a:t>Dans l’hypothèse où la nouvelle répartition des charges résulte d’une procédure judiciaire ayant abouti à ce que la clause relative à cette répartition ait été réputée non écrite par le juge, l’article 43 de la loi du 10 juillet 1965 précise expressément que la nouvelle répartition prend effet au premier jour de l’exercice comptable suivant la date à laquelle la décision (c’est-à-dire le jugement) est devenue définitive (c’est-à-dire plus susceptible d’appel ou de pourvoi en cassation). </a:t>
            </a:r>
            <a:endParaRPr lang="fr-FR" sz="2900" dirty="0"/>
          </a:p>
          <a:p>
            <a:r>
              <a:rPr lang="fr-CA" sz="2900" dirty="0"/>
              <a:t>Dans le cadre de la révision judiciaire des charges sur le fondement de l’article 12 précité, la date d’entrée en vigueur de la nouvelle répartition des charges est fixée par le jugement procédant à ladite répartition (voir en ce sens un arrêt de la Cour de cassation, troisième chambre civile, en date du 23 avril 1992, n° 89-21.086). </a:t>
            </a:r>
            <a:endParaRPr lang="fr-FR" sz="2900" dirty="0"/>
          </a:p>
          <a:p>
            <a:pPr marL="0" indent="0">
              <a:buNone/>
            </a:pPr>
            <a:endParaRPr lang="fr-FR" sz="2000" dirty="0">
              <a:solidFill>
                <a:schemeClr val="accent1">
                  <a:lumMod val="75000"/>
                </a:schemeClr>
              </a:solidFill>
            </a:endParaRPr>
          </a:p>
        </p:txBody>
      </p:sp>
    </p:spTree>
    <p:extLst>
      <p:ext uri="{BB962C8B-B14F-4D97-AF65-F5344CB8AC3E}">
        <p14:creationId xmlns:p14="http://schemas.microsoft.com/office/powerpoint/2010/main" val="2120429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6728F-4CCE-AEF5-1110-EF401A909EF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55B57D9-63F9-AB2C-2EAC-EE24C147B450}"/>
              </a:ext>
            </a:extLst>
          </p:cNvPr>
          <p:cNvSpPr>
            <a:spLocks noGrp="1"/>
          </p:cNvSpPr>
          <p:nvPr>
            <p:ph type="title"/>
          </p:nvPr>
        </p:nvSpPr>
        <p:spPr>
          <a:xfrm>
            <a:off x="838200" y="365126"/>
            <a:ext cx="10515600" cy="644166"/>
          </a:xfrm>
        </p:spPr>
        <p:txBody>
          <a:bodyPr>
            <a:normAutofit/>
          </a:bodyPr>
          <a:lstStyle/>
          <a:p>
            <a:r>
              <a:rPr lang="fr-CA" sz="3000" b="1" u="sng" dirty="0"/>
              <a:t>III / La modification des tantièmes de propriété</a:t>
            </a:r>
            <a:endParaRPr lang="fr-FR" sz="3000" dirty="0"/>
          </a:p>
        </p:txBody>
      </p:sp>
      <p:sp>
        <p:nvSpPr>
          <p:cNvPr id="3" name="Espace réservé du contenu 2">
            <a:extLst>
              <a:ext uri="{FF2B5EF4-FFF2-40B4-BE49-F238E27FC236}">
                <a16:creationId xmlns:a16="http://schemas.microsoft.com/office/drawing/2014/main" id="{69916A5E-9713-C19B-6C94-1D52D4E24B3E}"/>
              </a:ext>
            </a:extLst>
          </p:cNvPr>
          <p:cNvSpPr>
            <a:spLocks noGrp="1"/>
          </p:cNvSpPr>
          <p:nvPr>
            <p:ph idx="1"/>
          </p:nvPr>
        </p:nvSpPr>
        <p:spPr>
          <a:xfrm>
            <a:off x="838200" y="1009292"/>
            <a:ext cx="10515600" cy="5167671"/>
          </a:xfrm>
        </p:spPr>
        <p:txBody>
          <a:bodyPr>
            <a:normAutofit/>
          </a:bodyPr>
          <a:lstStyle/>
          <a:p>
            <a:pPr marL="0" indent="0">
              <a:buNone/>
            </a:pPr>
            <a:r>
              <a:rPr lang="fr-CA" sz="2000" b="1" dirty="0"/>
              <a:t>Principe général : </a:t>
            </a:r>
            <a:r>
              <a:rPr lang="fr-CA" sz="2000" b="1" dirty="0">
                <a:solidFill>
                  <a:srgbClr val="C00000"/>
                </a:solidFill>
              </a:rPr>
              <a:t>intangibilité des tantièmes de propriété. </a:t>
            </a:r>
          </a:p>
          <a:p>
            <a:pPr marL="0" indent="0">
              <a:buNone/>
            </a:pPr>
            <a:r>
              <a:rPr lang="fr-CA" sz="2000" b="1" dirty="0"/>
              <a:t>La loi de 1965 ne prévoit pas de dérogation à ce principe pour les tantièmes de propriété. </a:t>
            </a:r>
          </a:p>
          <a:p>
            <a:pPr marL="0" indent="0">
              <a:buNone/>
            </a:pPr>
            <a:r>
              <a:rPr lang="fr-CA" sz="2000" b="1" dirty="0"/>
              <a:t>Rappel : « telles que ces valeurs résultent </a:t>
            </a:r>
            <a:r>
              <a:rPr lang="fr-CA" sz="2000" b="1" u="sng" dirty="0"/>
              <a:t>lors de l’établissement de la copropriété</a:t>
            </a:r>
            <a:r>
              <a:rPr lang="fr-CA" sz="2000" b="1" dirty="0"/>
              <a:t>. »</a:t>
            </a:r>
          </a:p>
          <a:p>
            <a:pPr marL="0" indent="0">
              <a:buNone/>
            </a:pPr>
            <a:r>
              <a:rPr lang="fr-FR" sz="2000" b="1" u="sng" dirty="0">
                <a:solidFill>
                  <a:schemeClr val="accent1">
                    <a:lumMod val="75000"/>
                  </a:schemeClr>
                </a:solidFill>
              </a:rPr>
              <a:t>D’un point de vue pratique, exceptions toutefois en cas de : </a:t>
            </a:r>
          </a:p>
          <a:p>
            <a:pPr marL="0" indent="0">
              <a:buNone/>
            </a:pPr>
            <a:r>
              <a:rPr lang="fr-CA" sz="2000" dirty="0"/>
              <a:t>- En cas de rachat de parties communes, le « dénominateur » va changer ; </a:t>
            </a:r>
          </a:p>
          <a:p>
            <a:pPr marL="0" indent="0">
              <a:buNone/>
            </a:pPr>
            <a:r>
              <a:rPr lang="fr-CA" sz="2000" dirty="0"/>
              <a:t>- En cas de division ou de réunion de lots ;</a:t>
            </a:r>
          </a:p>
          <a:p>
            <a:pPr marL="0" indent="0">
              <a:buNone/>
            </a:pPr>
            <a:endParaRPr lang="fr-CA" sz="2000" dirty="0"/>
          </a:p>
        </p:txBody>
      </p:sp>
    </p:spTree>
    <p:extLst>
      <p:ext uri="{BB962C8B-B14F-4D97-AF65-F5344CB8AC3E}">
        <p14:creationId xmlns:p14="http://schemas.microsoft.com/office/powerpoint/2010/main" val="665752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DBBD57-EC19-222F-AFD5-C842210AC446}"/>
              </a:ext>
            </a:extLst>
          </p:cNvPr>
          <p:cNvSpPr>
            <a:spLocks noGrp="1"/>
          </p:cNvSpPr>
          <p:nvPr>
            <p:ph type="title"/>
          </p:nvPr>
        </p:nvSpPr>
        <p:spPr>
          <a:xfrm>
            <a:off x="838200" y="365125"/>
            <a:ext cx="10515600" cy="3387365"/>
          </a:xfrm>
        </p:spPr>
        <p:txBody>
          <a:bodyPr>
            <a:normAutofit fontScale="90000"/>
          </a:bodyPr>
          <a:lstStyle/>
          <a:p>
            <a:pPr algn="ctr"/>
            <a:r>
              <a:rPr lang="fr-CA" b="1" dirty="0"/>
              <a:t>Merci de votre attention !</a:t>
            </a:r>
            <a:br>
              <a:rPr lang="fr-CA" b="1" dirty="0"/>
            </a:br>
            <a:br>
              <a:rPr lang="fr-CA" b="1" dirty="0"/>
            </a:br>
            <a:br>
              <a:rPr lang="fr-CA" b="1" dirty="0"/>
            </a:br>
            <a:br>
              <a:rPr lang="fr-CA" u="sng" dirty="0">
                <a:solidFill>
                  <a:srgbClr val="C00000"/>
                </a:solidFill>
              </a:rPr>
            </a:br>
            <a:br>
              <a:rPr lang="fr-CA" b="1" dirty="0"/>
            </a:br>
            <a:r>
              <a:rPr lang="fr-CA" b="1" dirty="0"/>
              <a:t> </a:t>
            </a:r>
            <a:endParaRPr lang="fr-FR" b="1" dirty="0"/>
          </a:p>
        </p:txBody>
      </p:sp>
      <p:pic>
        <p:nvPicPr>
          <p:cNvPr id="4" name="Picture 2" descr="f8df1bef-6142-4e4a-b0fa-a0c9dc9f2f98@mxp5">
            <a:extLst>
              <a:ext uri="{FF2B5EF4-FFF2-40B4-BE49-F238E27FC236}">
                <a16:creationId xmlns:a16="http://schemas.microsoft.com/office/drawing/2014/main" id="{8D88E534-EBAB-129A-4435-08EE3836927F}"/>
              </a:ext>
            </a:extLst>
          </p:cNvPr>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98817" y="4274387"/>
            <a:ext cx="2498467" cy="2402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1351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f8df1bef-6142-4e4a-b0fa-a0c9dc9f2f98@mxp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56071" y="230189"/>
            <a:ext cx="1295400" cy="1266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a:extLst>
              <a:ext uri="{FF2B5EF4-FFF2-40B4-BE49-F238E27FC236}">
                <a16:creationId xmlns:a16="http://schemas.microsoft.com/office/drawing/2014/main" id="{394565BE-65FC-DA14-FB45-1B51BFDC48B6}"/>
              </a:ext>
            </a:extLst>
          </p:cNvPr>
          <p:cNvSpPr>
            <a:spLocks noGrp="1"/>
          </p:cNvSpPr>
          <p:nvPr>
            <p:ph type="title"/>
          </p:nvPr>
        </p:nvSpPr>
        <p:spPr>
          <a:xfrm>
            <a:off x="838200" y="365125"/>
            <a:ext cx="10515600" cy="799441"/>
          </a:xfrm>
        </p:spPr>
        <p:txBody>
          <a:bodyPr>
            <a:normAutofit fontScale="90000"/>
          </a:bodyPr>
          <a:lstStyle/>
          <a:p>
            <a:pPr algn="ctr"/>
            <a:r>
              <a:rPr lang="fr-FR" b="1" dirty="0"/>
              <a:t>INTRODUCTION</a:t>
            </a:r>
            <a:r>
              <a:rPr lang="fr-FR" dirty="0"/>
              <a:t> </a:t>
            </a:r>
            <a:br>
              <a:rPr lang="fr-FR" dirty="0"/>
            </a:br>
            <a:endParaRPr lang="fr-FR" dirty="0"/>
          </a:p>
        </p:txBody>
      </p:sp>
      <p:sp>
        <p:nvSpPr>
          <p:cNvPr id="3" name="Espace réservé du contenu 2">
            <a:extLst>
              <a:ext uri="{FF2B5EF4-FFF2-40B4-BE49-F238E27FC236}">
                <a16:creationId xmlns:a16="http://schemas.microsoft.com/office/drawing/2014/main" id="{00282C9A-CA27-0F79-CFB7-C98A2E171622}"/>
              </a:ext>
            </a:extLst>
          </p:cNvPr>
          <p:cNvSpPr>
            <a:spLocks noGrp="1"/>
          </p:cNvSpPr>
          <p:nvPr>
            <p:ph idx="1"/>
          </p:nvPr>
        </p:nvSpPr>
        <p:spPr>
          <a:xfrm>
            <a:off x="838200" y="664234"/>
            <a:ext cx="10515600" cy="5919446"/>
          </a:xfrm>
        </p:spPr>
        <p:txBody>
          <a:bodyPr vert="horz" lIns="91440" tIns="45720" rIns="91440" bIns="45720" rtlCol="0" anchor="t">
            <a:normAutofit/>
          </a:bodyPr>
          <a:lstStyle/>
          <a:p>
            <a:pPr marL="0" indent="0">
              <a:buNone/>
            </a:pPr>
            <a:endParaRPr lang="fr-FR" sz="2200" dirty="0"/>
          </a:p>
          <a:p>
            <a:pPr marL="0" indent="0">
              <a:buNone/>
            </a:pPr>
            <a:endParaRPr lang="fr-FR" sz="2200" dirty="0"/>
          </a:p>
          <a:p>
            <a:pPr marL="0" indent="0">
              <a:buNone/>
            </a:pPr>
            <a:r>
              <a:rPr lang="fr-CA" sz="2200" dirty="0"/>
              <a:t>Les syndicats des copropriétaires, représentés par leur syndic, sont amenés à engager de nombreuses dépenses, qu’il s’agisse de l’assurance du syndicat, du salaire du gardien, du contrat d’entretien de l’ascenseur, ou encore des honoraires du syndic. </a:t>
            </a:r>
          </a:p>
          <a:p>
            <a:pPr marL="0" indent="0">
              <a:buNone/>
            </a:pPr>
            <a:endParaRPr lang="fr-CA" sz="2200" dirty="0"/>
          </a:p>
          <a:p>
            <a:pPr marL="0" indent="0">
              <a:buNone/>
            </a:pPr>
            <a:r>
              <a:rPr lang="fr-CA" sz="2200" dirty="0"/>
              <a:t>Ces dépenses sont réparties selon des tantièmes de charges qui doivent être affectés à chaque lot de copropriété. Les tantièmes de charges revêtent par conséquent un intérêt majeur en ce qu’ils déterminent la part de dépense que supportera chaque copropriétaire, et il n’est pas rare que des contestations s’élèvent sur le nombre de tantièmes prétendument trop faible dont serait doté l’appartement du voisin ou encore le commerce du rez-de-chaussée…</a:t>
            </a:r>
          </a:p>
          <a:p>
            <a:pPr marL="0" indent="0">
              <a:buNone/>
            </a:pPr>
            <a:endParaRPr lang="fr-FR" sz="2000"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877043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384683"/>
          </a:xfrm>
        </p:spPr>
        <p:txBody>
          <a:bodyPr>
            <a:noAutofit/>
          </a:bodyPr>
          <a:lstStyle/>
          <a:p>
            <a:br>
              <a:rPr lang="fr-CA" sz="3000" b="1" u="sng" dirty="0"/>
            </a:br>
            <a:br>
              <a:rPr lang="fr-CA" sz="3000" b="1" u="sng" dirty="0"/>
            </a:br>
            <a:br>
              <a:rPr lang="fr-CA" sz="3000" b="1" u="sng" dirty="0"/>
            </a:br>
            <a:br>
              <a:rPr lang="fr-CA" sz="3000" b="1" u="sng" dirty="0"/>
            </a:br>
            <a:r>
              <a:rPr lang="fr-CA" sz="3000" b="1" u="sng" dirty="0"/>
              <a:t>I/ Ne pas confondre les tantièmes de charges et les tantièmes de propriété</a:t>
            </a:r>
            <a:br>
              <a:rPr lang="fr-FR" sz="3000" dirty="0"/>
            </a:br>
            <a:endParaRPr lang="fr-FR" sz="3000" b="1" dirty="0"/>
          </a:p>
        </p:txBody>
      </p:sp>
      <p:sp>
        <p:nvSpPr>
          <p:cNvPr id="3" name="Espace réservé du contenu 2"/>
          <p:cNvSpPr>
            <a:spLocks noGrp="1"/>
          </p:cNvSpPr>
          <p:nvPr>
            <p:ph idx="1"/>
          </p:nvPr>
        </p:nvSpPr>
        <p:spPr>
          <a:xfrm>
            <a:off x="838200" y="1078992"/>
            <a:ext cx="10515600" cy="5413883"/>
          </a:xfrm>
        </p:spPr>
        <p:txBody>
          <a:bodyPr>
            <a:normAutofit fontScale="92500" lnSpcReduction="10000"/>
          </a:bodyPr>
          <a:lstStyle/>
          <a:p>
            <a:endParaRPr lang="fr-FR" sz="1800" dirty="0"/>
          </a:p>
          <a:p>
            <a:pPr marL="0" indent="0">
              <a:buNone/>
            </a:pPr>
            <a:endParaRPr lang="fr-FR" dirty="0"/>
          </a:p>
          <a:p>
            <a:r>
              <a:rPr lang="fr-CA" sz="2600" dirty="0"/>
              <a:t>La loi du 10 juillet 1965 et le décret du 17 mars 1967 ne parlent pas expressément de « tantièmes » ou de « millièmes », qui sont des expressions utilisées en pratique, mais de «</a:t>
            </a:r>
            <a:r>
              <a:rPr lang="fr-CA" sz="2600" dirty="0">
                <a:solidFill>
                  <a:srgbClr val="0070C0"/>
                </a:solidFill>
              </a:rPr>
              <a:t> quote-part de parties communes </a:t>
            </a:r>
            <a:r>
              <a:rPr lang="fr-CA" sz="2600" dirty="0"/>
              <a:t>» (article 5 de la loi de 1965) et de « </a:t>
            </a:r>
            <a:r>
              <a:rPr lang="fr-CA" sz="2600" dirty="0">
                <a:solidFill>
                  <a:srgbClr val="0070C0"/>
                </a:solidFill>
              </a:rPr>
              <a:t>quote-part dans chacune des catégories de charges </a:t>
            </a:r>
            <a:r>
              <a:rPr lang="fr-CA" sz="2600" dirty="0"/>
              <a:t>» (article 10). </a:t>
            </a:r>
            <a:endParaRPr lang="fr-FR" sz="2600" dirty="0"/>
          </a:p>
          <a:p>
            <a:r>
              <a:rPr lang="fr-CA" sz="2600" dirty="0"/>
              <a:t>S’agissant des parties communes, rappelons tout d’abord que d’après l’article 4 de la loi de 1965, les parties communes sont l’objet d’une propriété divise (partagée) entre les copropriétaires. Elles peuvent être spéciales (partagées entre certains copropriétaires uniquement) ou générales (partagées entre tous les copropriétaires). </a:t>
            </a:r>
            <a:endParaRPr lang="fr-FR" sz="2600" dirty="0"/>
          </a:p>
          <a:p>
            <a:r>
              <a:rPr lang="fr-CA" sz="2600" dirty="0"/>
              <a:t>Ainsi, les quotes-parts de parties communes représentent la fraction de droits indivis détenus sur les parties communes qui est attachée à chaque lot. </a:t>
            </a:r>
            <a:endParaRPr lang="fr-FR" sz="2600" dirty="0"/>
          </a:p>
          <a:p>
            <a:endParaRPr lang="fr-FR" dirty="0"/>
          </a:p>
          <a:p>
            <a:endParaRPr lang="fr-FR" dirty="0"/>
          </a:p>
          <a:p>
            <a:endParaRPr lang="fr-FR" dirty="0"/>
          </a:p>
        </p:txBody>
      </p:sp>
      <p:pic>
        <p:nvPicPr>
          <p:cNvPr id="4098" name="Picture 2" descr="f8df1bef-6142-4e4a-b0fa-a0c9dc9f2f98@mxp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936" y="1"/>
            <a:ext cx="766721" cy="7498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58921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3EB2E0-9BDC-C1AE-E2AC-0020BA3A7A12}"/>
              </a:ext>
            </a:extLst>
          </p:cNvPr>
          <p:cNvSpPr>
            <a:spLocks noGrp="1"/>
          </p:cNvSpPr>
          <p:nvPr>
            <p:ph type="title"/>
          </p:nvPr>
        </p:nvSpPr>
        <p:spPr>
          <a:xfrm>
            <a:off x="838200" y="365126"/>
            <a:ext cx="10515600" cy="161085"/>
          </a:xfrm>
        </p:spPr>
        <p:txBody>
          <a:bodyPr>
            <a:noAutofit/>
          </a:bodyPr>
          <a:lstStyle/>
          <a:p>
            <a:br>
              <a:rPr lang="fr-CA" sz="3000" b="1" u="sng" dirty="0"/>
            </a:br>
            <a:br>
              <a:rPr lang="fr-CA" sz="3000" b="1" u="sng" dirty="0"/>
            </a:br>
            <a:br>
              <a:rPr lang="fr-CA" sz="3000" b="1" u="sng" dirty="0"/>
            </a:br>
            <a:br>
              <a:rPr lang="fr-CA" sz="3000" b="1" u="sng" dirty="0"/>
            </a:br>
            <a:r>
              <a:rPr lang="fr-CA" sz="3000" b="1" u="sng" dirty="0"/>
              <a:t>I/ Ne pas confondre les tantièmes de charges et les tantièmes de propriété</a:t>
            </a:r>
            <a:br>
              <a:rPr lang="fr-FR" sz="3000" dirty="0"/>
            </a:br>
            <a:endParaRPr lang="fr-FR" sz="3000" dirty="0"/>
          </a:p>
        </p:txBody>
      </p:sp>
      <p:sp>
        <p:nvSpPr>
          <p:cNvPr id="3" name="Espace réservé du contenu 2">
            <a:extLst>
              <a:ext uri="{FF2B5EF4-FFF2-40B4-BE49-F238E27FC236}">
                <a16:creationId xmlns:a16="http://schemas.microsoft.com/office/drawing/2014/main" id="{35539629-CF66-61E4-6F72-0B72C7D134C1}"/>
              </a:ext>
            </a:extLst>
          </p:cNvPr>
          <p:cNvSpPr>
            <a:spLocks noGrp="1"/>
          </p:cNvSpPr>
          <p:nvPr>
            <p:ph idx="1"/>
          </p:nvPr>
        </p:nvSpPr>
        <p:spPr>
          <a:xfrm>
            <a:off x="838200" y="1630392"/>
            <a:ext cx="10515600" cy="4546571"/>
          </a:xfrm>
        </p:spPr>
        <p:txBody>
          <a:bodyPr>
            <a:normAutofit lnSpcReduction="10000"/>
          </a:bodyPr>
          <a:lstStyle/>
          <a:p>
            <a:r>
              <a:rPr lang="fr-CA" sz="2500" dirty="0"/>
              <a:t>Le mode de calcul de ces « tantièmes » de propriété est indiqué par l’article 5, qui précise que la quote-part des parties communes afférente à chaque lot est :</a:t>
            </a:r>
          </a:p>
          <a:p>
            <a:r>
              <a:rPr lang="fr-CA" sz="2500" dirty="0"/>
              <a:t>« </a:t>
            </a:r>
            <a:r>
              <a:rPr lang="fr-CA" sz="2500" dirty="0">
                <a:solidFill>
                  <a:schemeClr val="tx2">
                    <a:lumMod val="50000"/>
                    <a:lumOff val="50000"/>
                  </a:schemeClr>
                </a:solidFill>
              </a:rPr>
              <a:t>Dans le silence ou la contradiction des titres, la quote-part de parties communes tant générales que spéciales afférente à chaque lot est proportionnelle à la valeur relative de chaque partie privative par rapport à l’ensemble des valeurs desdites parties, telles que ces valeurs résultent lors de l’établissement de la copropriété, de la </a:t>
            </a:r>
            <a:r>
              <a:rPr lang="fr-CA" sz="2500" dirty="0">
                <a:solidFill>
                  <a:srgbClr val="C00000"/>
                </a:solidFill>
              </a:rPr>
              <a:t>consistance</a:t>
            </a:r>
            <a:r>
              <a:rPr lang="fr-CA" sz="2500" dirty="0">
                <a:solidFill>
                  <a:schemeClr val="tx2">
                    <a:lumMod val="50000"/>
                    <a:lumOff val="50000"/>
                  </a:schemeClr>
                </a:solidFill>
              </a:rPr>
              <a:t>, de la </a:t>
            </a:r>
            <a:r>
              <a:rPr lang="fr-CA" sz="2500" dirty="0">
                <a:solidFill>
                  <a:srgbClr val="C00000"/>
                </a:solidFill>
              </a:rPr>
              <a:t>superficie</a:t>
            </a:r>
            <a:r>
              <a:rPr lang="fr-CA" sz="2500" dirty="0">
                <a:solidFill>
                  <a:schemeClr val="tx2">
                    <a:lumMod val="50000"/>
                    <a:lumOff val="50000"/>
                  </a:schemeClr>
                </a:solidFill>
              </a:rPr>
              <a:t> et de la </a:t>
            </a:r>
            <a:r>
              <a:rPr lang="fr-CA" sz="2500" dirty="0">
                <a:solidFill>
                  <a:srgbClr val="C00000"/>
                </a:solidFill>
              </a:rPr>
              <a:t>situation</a:t>
            </a:r>
            <a:r>
              <a:rPr lang="fr-CA" sz="2500" dirty="0">
                <a:solidFill>
                  <a:schemeClr val="tx2">
                    <a:lumMod val="50000"/>
                    <a:lumOff val="50000"/>
                  </a:schemeClr>
                </a:solidFill>
              </a:rPr>
              <a:t> des lots, sans égard à leur utilisation</a:t>
            </a:r>
            <a:r>
              <a:rPr lang="fr-CA" sz="2500" dirty="0"/>
              <a:t>. » </a:t>
            </a:r>
          </a:p>
          <a:p>
            <a:endParaRPr lang="fr-CA" sz="2500" dirty="0"/>
          </a:p>
          <a:p>
            <a:pPr algn="just"/>
            <a:r>
              <a:rPr lang="fr-CA" sz="2500" dirty="0"/>
              <a:t>Cet article prévoit en outre que cette règle </a:t>
            </a:r>
            <a:r>
              <a:rPr lang="fr-CA" sz="2500" b="1" dirty="0"/>
              <a:t>n’est pas impérative</a:t>
            </a:r>
            <a:r>
              <a:rPr lang="fr-CA" sz="2500" dirty="0"/>
              <a:t> et qu’il est ainsi tout à fait possible de retenir d’autres critères. </a:t>
            </a:r>
            <a:endParaRPr lang="fr-FR" sz="2500" dirty="0"/>
          </a:p>
          <a:p>
            <a:endParaRPr lang="fr-FR" dirty="0"/>
          </a:p>
        </p:txBody>
      </p:sp>
    </p:spTree>
    <p:extLst>
      <p:ext uri="{BB962C8B-B14F-4D97-AF65-F5344CB8AC3E}">
        <p14:creationId xmlns:p14="http://schemas.microsoft.com/office/powerpoint/2010/main" val="1126987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E09E95-5AAD-C5FC-C412-5A245DDAFEB6}"/>
              </a:ext>
            </a:extLst>
          </p:cNvPr>
          <p:cNvSpPr>
            <a:spLocks noGrp="1"/>
          </p:cNvSpPr>
          <p:nvPr>
            <p:ph type="title"/>
          </p:nvPr>
        </p:nvSpPr>
        <p:spPr>
          <a:xfrm>
            <a:off x="838200" y="365125"/>
            <a:ext cx="10515600" cy="1127245"/>
          </a:xfrm>
        </p:spPr>
        <p:txBody>
          <a:bodyPr>
            <a:noAutofit/>
          </a:bodyPr>
          <a:lstStyle/>
          <a:p>
            <a:br>
              <a:rPr lang="fr-CA" sz="3000" b="1" u="sng" dirty="0"/>
            </a:br>
            <a:r>
              <a:rPr lang="fr-CA" sz="3000" b="1" u="sng" dirty="0"/>
              <a:t>I/ Ne pas confondre les tantièmes de charges et les tantièmes de propriété</a:t>
            </a:r>
            <a:br>
              <a:rPr lang="fr-FR" sz="3000" dirty="0"/>
            </a:br>
            <a:endParaRPr lang="fr-FR" sz="3000" dirty="0"/>
          </a:p>
        </p:txBody>
      </p:sp>
      <p:sp>
        <p:nvSpPr>
          <p:cNvPr id="3" name="Espace réservé du contenu 2">
            <a:extLst>
              <a:ext uri="{FF2B5EF4-FFF2-40B4-BE49-F238E27FC236}">
                <a16:creationId xmlns:a16="http://schemas.microsoft.com/office/drawing/2014/main" id="{0A1C64A5-14D7-8BAE-1389-178ED55F6FE3}"/>
              </a:ext>
            </a:extLst>
          </p:cNvPr>
          <p:cNvSpPr>
            <a:spLocks noGrp="1"/>
          </p:cNvSpPr>
          <p:nvPr>
            <p:ph idx="1"/>
          </p:nvPr>
        </p:nvSpPr>
        <p:spPr>
          <a:xfrm>
            <a:off x="838200" y="1492370"/>
            <a:ext cx="10515600" cy="4684593"/>
          </a:xfrm>
        </p:spPr>
        <p:txBody>
          <a:bodyPr>
            <a:normAutofit/>
          </a:bodyPr>
          <a:lstStyle/>
          <a:p>
            <a:r>
              <a:rPr lang="fr-CA" sz="2200" dirty="0"/>
              <a:t>Les « tantièmes » de charges, visés par l’article 10, doivent être calculés en suivant les critères exposés par l’article 5. </a:t>
            </a:r>
          </a:p>
          <a:p>
            <a:r>
              <a:rPr lang="fr-CA" sz="2200" dirty="0"/>
              <a:t>La différence tient au fait que ces critères doivent être appliqués </a:t>
            </a:r>
            <a:r>
              <a:rPr lang="fr-CA" sz="2200" b="1" u="sng" dirty="0">
                <a:solidFill>
                  <a:srgbClr val="C00000"/>
                </a:solidFill>
              </a:rPr>
              <a:t>impérativement</a:t>
            </a:r>
            <a:r>
              <a:rPr lang="fr-CA" sz="2200" dirty="0"/>
              <a:t> ; il n’est donc pas possible de retenir une autre méthode. </a:t>
            </a:r>
          </a:p>
          <a:p>
            <a:r>
              <a:rPr lang="fr-CA" sz="2200" dirty="0"/>
              <a:t>Partant de ce principe, </a:t>
            </a:r>
            <a:r>
              <a:rPr lang="fr-CA" sz="2200" u="sng" dirty="0"/>
              <a:t>il est possible que les tantièmes de charges diffèrent des tantièmes de propriété dès l’établissement du règlement de copropriété</a:t>
            </a:r>
            <a:r>
              <a:rPr lang="fr-CA" sz="2200" dirty="0"/>
              <a:t>. </a:t>
            </a:r>
            <a:endParaRPr lang="fr-FR" sz="2200" dirty="0"/>
          </a:p>
          <a:p>
            <a:r>
              <a:rPr lang="fr-FR" sz="2200" dirty="0"/>
              <a:t>Ex : </a:t>
            </a:r>
            <a:r>
              <a:rPr lang="fr-CA" sz="2200" dirty="0"/>
              <a:t>un immeuble situé dans un quartier très commerçant, où les lots du rez-de-chaussée à usage commercial ont, proportionnellement à leur superficie, une valeur vénale bien plus importante que les logements situés en étage. </a:t>
            </a:r>
          </a:p>
          <a:p>
            <a:r>
              <a:rPr lang="fr-CA" sz="2200" dirty="0"/>
              <a:t>Peu souhaitable en pratique et peu rencontré de nos jours.</a:t>
            </a:r>
            <a:endParaRPr lang="fr-FR" sz="2200" dirty="0"/>
          </a:p>
        </p:txBody>
      </p:sp>
    </p:spTree>
    <p:extLst>
      <p:ext uri="{BB962C8B-B14F-4D97-AF65-F5344CB8AC3E}">
        <p14:creationId xmlns:p14="http://schemas.microsoft.com/office/powerpoint/2010/main" val="1199643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156897-1884-5C4E-8AD0-6CBECBF4A30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21DD393-0C51-780F-F623-3D1B0088C3F0}"/>
              </a:ext>
            </a:extLst>
          </p:cNvPr>
          <p:cNvSpPr>
            <a:spLocks noGrp="1"/>
          </p:cNvSpPr>
          <p:nvPr>
            <p:ph type="title"/>
          </p:nvPr>
        </p:nvSpPr>
        <p:spPr>
          <a:xfrm>
            <a:off x="838200" y="365125"/>
            <a:ext cx="10515600" cy="1127245"/>
          </a:xfrm>
        </p:spPr>
        <p:txBody>
          <a:bodyPr>
            <a:noAutofit/>
          </a:bodyPr>
          <a:lstStyle/>
          <a:p>
            <a:r>
              <a:rPr lang="fr-CA" sz="3000" b="1" u="sng" dirty="0"/>
              <a:t>I bis / Des usages différents entre les tantièmes de propriété et de charges</a:t>
            </a:r>
            <a:endParaRPr lang="fr-FR" sz="3000" dirty="0"/>
          </a:p>
        </p:txBody>
      </p:sp>
      <p:sp>
        <p:nvSpPr>
          <p:cNvPr id="3" name="Espace réservé du contenu 2">
            <a:extLst>
              <a:ext uri="{FF2B5EF4-FFF2-40B4-BE49-F238E27FC236}">
                <a16:creationId xmlns:a16="http://schemas.microsoft.com/office/drawing/2014/main" id="{B3081285-1BAD-3741-D0B6-46861831EED1}"/>
              </a:ext>
            </a:extLst>
          </p:cNvPr>
          <p:cNvSpPr>
            <a:spLocks noGrp="1"/>
          </p:cNvSpPr>
          <p:nvPr>
            <p:ph idx="1"/>
          </p:nvPr>
        </p:nvSpPr>
        <p:spPr>
          <a:xfrm>
            <a:off x="838200" y="1492370"/>
            <a:ext cx="10515600" cy="4684593"/>
          </a:xfrm>
        </p:spPr>
        <p:txBody>
          <a:bodyPr>
            <a:normAutofit/>
          </a:bodyPr>
          <a:lstStyle/>
          <a:p>
            <a:pPr marL="0" indent="0">
              <a:buNone/>
            </a:pPr>
            <a:r>
              <a:rPr lang="fr-CA" sz="2400" dirty="0"/>
              <a:t>Les quotes-parts de parties communes sont utilisées notamment pour :</a:t>
            </a:r>
          </a:p>
          <a:p>
            <a:pPr>
              <a:buFontTx/>
              <a:buChar char="-"/>
            </a:pPr>
            <a:r>
              <a:rPr lang="fr-CA" sz="2400" dirty="0"/>
              <a:t>déterminer </a:t>
            </a:r>
            <a:r>
              <a:rPr lang="fr-CA" sz="2400" b="1" u="sng" dirty="0">
                <a:solidFill>
                  <a:srgbClr val="C00000"/>
                </a:solidFill>
              </a:rPr>
              <a:t>le nombre de voix </a:t>
            </a:r>
            <a:r>
              <a:rPr lang="fr-CA" sz="2400" dirty="0"/>
              <a:t>dévolues à chaque lot, </a:t>
            </a:r>
          </a:p>
          <a:p>
            <a:pPr>
              <a:buFontTx/>
              <a:buChar char="-"/>
            </a:pPr>
            <a:r>
              <a:rPr lang="fr-CA" sz="2400" dirty="0"/>
              <a:t>répartir </a:t>
            </a:r>
            <a:r>
              <a:rPr lang="fr-CA" sz="2400" b="1" u="sng" dirty="0">
                <a:solidFill>
                  <a:srgbClr val="C00000"/>
                </a:solidFill>
              </a:rPr>
              <a:t>le produit d’une vente </a:t>
            </a:r>
            <a:r>
              <a:rPr lang="fr-CA" sz="2400" dirty="0"/>
              <a:t>de parties communes, </a:t>
            </a:r>
          </a:p>
          <a:p>
            <a:pPr>
              <a:buFontTx/>
              <a:buChar char="-"/>
            </a:pPr>
            <a:r>
              <a:rPr lang="fr-CA" sz="2400" dirty="0"/>
              <a:t>Répartir une </a:t>
            </a:r>
            <a:r>
              <a:rPr lang="fr-CA" sz="2400" b="1" u="sng" dirty="0">
                <a:solidFill>
                  <a:srgbClr val="C00000"/>
                </a:solidFill>
              </a:rPr>
              <a:t>indemnité d’assurance </a:t>
            </a:r>
            <a:r>
              <a:rPr lang="fr-CA" sz="2400" dirty="0"/>
              <a:t>en cas de destruction totale ou partielle de l’immeuble par suite d'un sinistre, non suivi de reconstruction. </a:t>
            </a:r>
          </a:p>
          <a:p>
            <a:pPr marL="0" indent="0">
              <a:buNone/>
            </a:pPr>
            <a:endParaRPr lang="fr-CA" sz="2400" dirty="0"/>
          </a:p>
          <a:p>
            <a:pPr marL="0" indent="0">
              <a:buNone/>
            </a:pPr>
            <a:r>
              <a:rPr lang="fr-CA" sz="2400" dirty="0"/>
              <a:t>Tandis que les quotes-parts de charges communes sont utilisées pour répartir </a:t>
            </a:r>
            <a:r>
              <a:rPr lang="fr-CA" sz="2400" b="1" u="sng" dirty="0">
                <a:solidFill>
                  <a:srgbClr val="C00000"/>
                </a:solidFill>
              </a:rPr>
              <a:t>les dépenses </a:t>
            </a:r>
            <a:r>
              <a:rPr lang="fr-CA" sz="2400" dirty="0"/>
              <a:t>engagées par le syndicat des copropriétaires. </a:t>
            </a:r>
          </a:p>
          <a:p>
            <a:pPr marL="0" indent="0">
              <a:buNone/>
            </a:pPr>
            <a:r>
              <a:rPr lang="fr-CA" sz="2400" dirty="0"/>
              <a:t>Les tantièmes de propriété sont marqués par </a:t>
            </a:r>
            <a:r>
              <a:rPr lang="fr-CA" sz="2400" b="1" u="sng" dirty="0"/>
              <a:t>le principe d’intangibilité </a:t>
            </a:r>
            <a:r>
              <a:rPr lang="fr-CA" sz="2400" dirty="0"/>
              <a:t>: par principe, on ne peut les modifier qu’à l’unanimité des voix de l’ensemble des copropriétaires, sous certaines réserves vues en dernière partie de l’exposé. </a:t>
            </a:r>
            <a:endParaRPr lang="fr-FR" sz="2400" dirty="0"/>
          </a:p>
          <a:p>
            <a:pPr marL="0" indent="0">
              <a:buNone/>
            </a:pPr>
            <a:endParaRPr lang="fr-FR" dirty="0"/>
          </a:p>
        </p:txBody>
      </p:sp>
    </p:spTree>
    <p:extLst>
      <p:ext uri="{BB962C8B-B14F-4D97-AF65-F5344CB8AC3E}">
        <p14:creationId xmlns:p14="http://schemas.microsoft.com/office/powerpoint/2010/main" val="57719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5313A7-3F44-A634-4814-DF1EA1107A68}"/>
              </a:ext>
            </a:extLst>
          </p:cNvPr>
          <p:cNvSpPr>
            <a:spLocks noGrp="1"/>
          </p:cNvSpPr>
          <p:nvPr>
            <p:ph type="title"/>
          </p:nvPr>
        </p:nvSpPr>
        <p:spPr>
          <a:xfrm>
            <a:off x="838200" y="365125"/>
            <a:ext cx="10515600" cy="1040981"/>
          </a:xfrm>
        </p:spPr>
        <p:txBody>
          <a:bodyPr>
            <a:normAutofit/>
          </a:bodyPr>
          <a:lstStyle/>
          <a:p>
            <a:r>
              <a:rPr lang="fr-CA" sz="3000" b="1" u="sng" dirty="0"/>
              <a:t>I / Des usages différents entre les tantièmes de propriété et de charges</a:t>
            </a:r>
            <a:endParaRPr lang="fr-FR" sz="3000" dirty="0"/>
          </a:p>
        </p:txBody>
      </p:sp>
      <p:sp>
        <p:nvSpPr>
          <p:cNvPr id="3" name="Espace réservé du contenu 2">
            <a:extLst>
              <a:ext uri="{FF2B5EF4-FFF2-40B4-BE49-F238E27FC236}">
                <a16:creationId xmlns:a16="http://schemas.microsoft.com/office/drawing/2014/main" id="{3CB005F7-5E98-87A1-D0B1-9A17D2DDA36B}"/>
              </a:ext>
            </a:extLst>
          </p:cNvPr>
          <p:cNvSpPr>
            <a:spLocks noGrp="1"/>
          </p:cNvSpPr>
          <p:nvPr>
            <p:ph idx="1"/>
          </p:nvPr>
        </p:nvSpPr>
        <p:spPr>
          <a:xfrm>
            <a:off x="838200" y="1406106"/>
            <a:ext cx="10515600" cy="4770857"/>
          </a:xfrm>
        </p:spPr>
        <p:txBody>
          <a:bodyPr>
            <a:normAutofit/>
          </a:bodyPr>
          <a:lstStyle/>
          <a:p>
            <a:pPr marL="0" indent="0">
              <a:buNone/>
            </a:pPr>
            <a:r>
              <a:rPr lang="fr-CA" sz="2200" dirty="0"/>
              <a:t>Les règlements de copropriété publiés à partir du 31 décembre 2002 doivent indiquer « les éléments pris en considération ainsi que la méthode de calcul ayant permis de fixer les quotes-parts de parties communes et la répartition des charges. » (article 10 de la loi de 1965). </a:t>
            </a:r>
          </a:p>
          <a:p>
            <a:pPr marL="0" indent="0">
              <a:buNone/>
            </a:pPr>
            <a:endParaRPr lang="fr-FR" sz="2200" dirty="0"/>
          </a:p>
          <a:p>
            <a:r>
              <a:rPr lang="fr-FR" sz="2200" dirty="0"/>
              <a:t>Application des 3 critères par les géomètres : </a:t>
            </a:r>
            <a:r>
              <a:rPr lang="fr-FR" sz="2200" b="1" dirty="0">
                <a:solidFill>
                  <a:srgbClr val="C00000"/>
                </a:solidFill>
              </a:rPr>
              <a:t>consistance – superficie - situation</a:t>
            </a:r>
          </a:p>
          <a:p>
            <a:r>
              <a:rPr lang="fr-FR" sz="2200" dirty="0"/>
              <a:t>Situation dans l’immeuble, étage élevé ou RDC, suivant la présence ou non d’un ascenseur, ensoleillement, etc. </a:t>
            </a:r>
          </a:p>
          <a:p>
            <a:r>
              <a:rPr lang="fr-FR" sz="2200" dirty="0"/>
              <a:t>Consistance : s’agit-il d’une cave, d’un garage, d’un logement, mansardé ou non ?, présence éventuelle d’un balcon, hauteur de plafond, mansardé ? Les coefficients seront ainsi différents. La qualité physique des matériaux pourrait aussi être retenue s’il existe des disparités au sein même de la copropriété. </a:t>
            </a:r>
          </a:p>
        </p:txBody>
      </p:sp>
    </p:spTree>
    <p:extLst>
      <p:ext uri="{BB962C8B-B14F-4D97-AF65-F5344CB8AC3E}">
        <p14:creationId xmlns:p14="http://schemas.microsoft.com/office/powerpoint/2010/main" val="4237661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962678-C126-3923-E554-C2E1DAA414F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367EA7C-A238-9F3C-9855-81AD8127FEE2}"/>
              </a:ext>
            </a:extLst>
          </p:cNvPr>
          <p:cNvSpPr>
            <a:spLocks noGrp="1"/>
          </p:cNvSpPr>
          <p:nvPr>
            <p:ph type="title"/>
          </p:nvPr>
        </p:nvSpPr>
        <p:spPr>
          <a:xfrm>
            <a:off x="838200" y="365125"/>
            <a:ext cx="10515600" cy="1040981"/>
          </a:xfrm>
        </p:spPr>
        <p:txBody>
          <a:bodyPr>
            <a:normAutofit/>
          </a:bodyPr>
          <a:lstStyle/>
          <a:p>
            <a:r>
              <a:rPr lang="fr-CA" sz="3000" b="1" u="sng" dirty="0"/>
              <a:t>I / Des usages différents entre les tantièmes de propriété et de charges</a:t>
            </a:r>
            <a:endParaRPr lang="fr-FR" sz="3000" dirty="0"/>
          </a:p>
        </p:txBody>
      </p:sp>
      <p:sp>
        <p:nvSpPr>
          <p:cNvPr id="3" name="Espace réservé du contenu 2">
            <a:extLst>
              <a:ext uri="{FF2B5EF4-FFF2-40B4-BE49-F238E27FC236}">
                <a16:creationId xmlns:a16="http://schemas.microsoft.com/office/drawing/2014/main" id="{1B43BA0F-2EB8-B629-22E6-840C78544DB8}"/>
              </a:ext>
            </a:extLst>
          </p:cNvPr>
          <p:cNvSpPr>
            <a:spLocks noGrp="1"/>
          </p:cNvSpPr>
          <p:nvPr>
            <p:ph idx="1"/>
          </p:nvPr>
        </p:nvSpPr>
        <p:spPr>
          <a:xfrm>
            <a:off x="838200" y="1406106"/>
            <a:ext cx="10515600" cy="4770857"/>
          </a:xfrm>
        </p:spPr>
        <p:txBody>
          <a:bodyPr>
            <a:normAutofit/>
          </a:bodyPr>
          <a:lstStyle/>
          <a:p>
            <a:pPr marL="0" indent="0">
              <a:buNone/>
            </a:pPr>
            <a:r>
              <a:rPr lang="fr-CA" sz="2200" dirty="0"/>
              <a:t>Attention : il existe </a:t>
            </a:r>
            <a:r>
              <a:rPr lang="fr-CA" sz="2200" b="1" u="sng" dirty="0"/>
              <a:t>deux grandes catégories de tantièmes de charges </a:t>
            </a:r>
            <a:r>
              <a:rPr lang="fr-CA" sz="2200" dirty="0"/>
              <a:t>: </a:t>
            </a:r>
          </a:p>
          <a:p>
            <a:pPr marL="0" indent="0">
              <a:buNone/>
            </a:pPr>
            <a:br>
              <a:rPr lang="fr-CA" sz="2200" dirty="0"/>
            </a:br>
            <a:r>
              <a:rPr lang="fr-CA" sz="2200" dirty="0"/>
              <a:t>- Les charges communes générales, réparties suivant les critères exposés précédemment ; </a:t>
            </a:r>
          </a:p>
          <a:p>
            <a:pPr>
              <a:buFontTx/>
              <a:buChar char="-"/>
            </a:pPr>
            <a:r>
              <a:rPr lang="fr-CA" sz="2200" dirty="0"/>
              <a:t>Les charges entraînées par les services collectifs et éléments d’équipement commun, « </a:t>
            </a:r>
            <a:r>
              <a:rPr lang="fr-CA" sz="2200" dirty="0">
                <a:solidFill>
                  <a:srgbClr val="0070C0"/>
                </a:solidFill>
              </a:rPr>
              <a:t>qui doivent être réparties en fonction de l’utilité objective que ces services et éléments présentent à l’égard de chaque lot, dès lors que ces charges ne sont pas individualisées </a:t>
            </a:r>
            <a:r>
              <a:rPr lang="fr-CA" sz="2200" dirty="0"/>
              <a:t>» (article 10, deuxième alinéa, loi de 1965). </a:t>
            </a:r>
          </a:p>
          <a:p>
            <a:pPr marL="0" indent="0">
              <a:buNone/>
            </a:pPr>
            <a:r>
              <a:rPr lang="fr-CA" sz="2200" dirty="0"/>
              <a:t>Exemples types : charges d’ascenseur, charges de chauffage, tapis d’escalier, appareils de production d’eau-chaude, climatisation… Mais pas les charges liées à l’employé ou gardien d’immeuble (jurisprudence). </a:t>
            </a:r>
          </a:p>
          <a:p>
            <a:pPr marL="0" indent="0">
              <a:buNone/>
            </a:pPr>
            <a:r>
              <a:rPr lang="fr-CA" sz="2200" dirty="0"/>
              <a:t>Discussion possible pour les charges liées aux services de sécurisation et de surveillance de la copropriété. Idem pour charges de portail. Approche au cas par cas.</a:t>
            </a:r>
            <a:endParaRPr lang="fr-FR" sz="2200" dirty="0"/>
          </a:p>
        </p:txBody>
      </p:sp>
    </p:spTree>
    <p:extLst>
      <p:ext uri="{BB962C8B-B14F-4D97-AF65-F5344CB8AC3E}">
        <p14:creationId xmlns:p14="http://schemas.microsoft.com/office/powerpoint/2010/main" val="292251221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1628</TotalTime>
  <Words>4294</Words>
  <Application>Microsoft Office PowerPoint</Application>
  <PresentationFormat>Grand écran</PresentationFormat>
  <Paragraphs>155</Paragraphs>
  <Slides>26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26</vt:i4>
      </vt:variant>
    </vt:vector>
  </HeadingPairs>
  <TitlesOfParts>
    <vt:vector size="30" baseType="lpstr">
      <vt:lpstr>Aptos</vt:lpstr>
      <vt:lpstr>Aptos Display</vt:lpstr>
      <vt:lpstr>Arial</vt:lpstr>
      <vt:lpstr>Thème Office</vt:lpstr>
      <vt:lpstr>La modification de la répartition des tantièmes de charges Salon du 15 avril 2026</vt:lpstr>
      <vt:lpstr>PLAN DE L’EXPOSE</vt:lpstr>
      <vt:lpstr>INTRODUCTION  </vt:lpstr>
      <vt:lpstr>    I/ Ne pas confondre les tantièmes de charges et les tantièmes de propriété </vt:lpstr>
      <vt:lpstr>    I/ Ne pas confondre les tantièmes de charges et les tantièmes de propriété </vt:lpstr>
      <vt:lpstr> I/ Ne pas confondre les tantièmes de charges et les tantièmes de propriété </vt:lpstr>
      <vt:lpstr>I bis / Des usages différents entre les tantièmes de propriété et de charges</vt:lpstr>
      <vt:lpstr>I / Des usages différents entre les tantièmes de propriété et de charges</vt:lpstr>
      <vt:lpstr>I / Des usages différents entre les tantièmes de propriété et de charges</vt:lpstr>
      <vt:lpstr>I / Des usages différents entre les tantièmes de propriété et de charges</vt:lpstr>
      <vt:lpstr>II / La modification des tantièmes de charges</vt:lpstr>
      <vt:lpstr>II / La modification des tantièmes de charges</vt:lpstr>
      <vt:lpstr>II / La modification des tantièmes de charges</vt:lpstr>
      <vt:lpstr>II / La modification des tantièmes de charges</vt:lpstr>
      <vt:lpstr>II / La modification des tantièmes de charges</vt:lpstr>
      <vt:lpstr>II / La modification des tantièmes de charges</vt:lpstr>
      <vt:lpstr>II / La modification des tantièmes de charges</vt:lpstr>
      <vt:lpstr>II / La modification des tantièmes de charges</vt:lpstr>
      <vt:lpstr>II / La modification des tantièmes de charges</vt:lpstr>
      <vt:lpstr>II / La modification des tantièmes de charges</vt:lpstr>
      <vt:lpstr>II / La modification des tantièmes de charges</vt:lpstr>
      <vt:lpstr>II / La modification des tantièmes de charges</vt:lpstr>
      <vt:lpstr>II / La modification des tantièmes de charges</vt:lpstr>
      <vt:lpstr>II / La modification des tantièmes de charges</vt:lpstr>
      <vt:lpstr>III / La modification des tantièmes de propriété</vt:lpstr>
      <vt:lpstr>Merci de votre attention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Audrey Dejean de la Batie</dc:creator>
  <cp:lastModifiedBy>Pierre CLAUTIAUX</cp:lastModifiedBy>
  <cp:revision>1473</cp:revision>
  <cp:lastPrinted>2025-12-11T14:52:37Z</cp:lastPrinted>
  <dcterms:created xsi:type="dcterms:W3CDTF">2024-01-05T19:52:59Z</dcterms:created>
  <dcterms:modified xsi:type="dcterms:W3CDTF">2026-04-13T10:44:16Z</dcterms:modified>
</cp:coreProperties>
</file>