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308" r:id="rId3"/>
    <p:sldId id="270" r:id="rId4"/>
    <p:sldId id="260" r:id="rId5"/>
    <p:sldId id="262" r:id="rId6"/>
    <p:sldId id="303" r:id="rId7"/>
    <p:sldId id="279" r:id="rId8"/>
    <p:sldId id="305" r:id="rId9"/>
    <p:sldId id="277" r:id="rId10"/>
    <p:sldId id="281" r:id="rId11"/>
    <p:sldId id="283" r:id="rId12"/>
    <p:sldId id="309" r:id="rId13"/>
    <p:sldId id="284" r:id="rId14"/>
    <p:sldId id="264" r:id="rId15"/>
    <p:sldId id="267" r:id="rId16"/>
    <p:sldId id="266" r:id="rId17"/>
    <p:sldId id="268" r:id="rId18"/>
    <p:sldId id="286" r:id="rId19"/>
    <p:sldId id="285" r:id="rId20"/>
    <p:sldId id="287" r:id="rId21"/>
    <p:sldId id="302" r:id="rId22"/>
    <p:sldId id="301" r:id="rId23"/>
    <p:sldId id="292" r:id="rId24"/>
    <p:sldId id="312" r:id="rId25"/>
    <p:sldId id="311" r:id="rId26"/>
    <p:sldId id="313" r:id="rId27"/>
    <p:sldId id="295" r:id="rId28"/>
    <p:sldId id="298" r:id="rId29"/>
    <p:sldId id="315" r:id="rId30"/>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9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A575E71-FAF4-4026-996E-DC80A0534436}" type="datetimeFigureOut">
              <a:rPr lang="fr-FR" smtClean="0"/>
              <a:t>13/04/2026</a:t>
            </a:fld>
            <a:endParaRPr lang="fr-FR"/>
          </a:p>
        </p:txBody>
      </p:sp>
      <p:sp>
        <p:nvSpPr>
          <p:cNvPr id="4" name="Espace réservé de l'image des diapositives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D7D25BD5-7707-41BF-9E44-DE7408FDF6DC}" type="slidenum">
              <a:rPr lang="fr-FR" smtClean="0"/>
              <a:t>‹N°›</a:t>
            </a:fld>
            <a:endParaRPr lang="fr-FR"/>
          </a:p>
        </p:txBody>
      </p:sp>
    </p:spTree>
    <p:extLst>
      <p:ext uri="{BB962C8B-B14F-4D97-AF65-F5344CB8AC3E}">
        <p14:creationId xmlns:p14="http://schemas.microsoft.com/office/powerpoint/2010/main" val="14871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D25BD5-7707-41BF-9E44-DE7408FDF6DC}" type="slidenum">
              <a:rPr lang="fr-FR" smtClean="0"/>
              <a:t>7</a:t>
            </a:fld>
            <a:endParaRPr lang="fr-FR"/>
          </a:p>
        </p:txBody>
      </p:sp>
    </p:spTree>
    <p:extLst>
      <p:ext uri="{BB962C8B-B14F-4D97-AF65-F5344CB8AC3E}">
        <p14:creationId xmlns:p14="http://schemas.microsoft.com/office/powerpoint/2010/main" val="107632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D25BD5-7707-41BF-9E44-DE7408FDF6DC}" type="slidenum">
              <a:rPr lang="fr-FR" smtClean="0"/>
              <a:t>8</a:t>
            </a:fld>
            <a:endParaRPr lang="fr-FR"/>
          </a:p>
        </p:txBody>
      </p:sp>
    </p:spTree>
    <p:extLst>
      <p:ext uri="{BB962C8B-B14F-4D97-AF65-F5344CB8AC3E}">
        <p14:creationId xmlns:p14="http://schemas.microsoft.com/office/powerpoint/2010/main" val="235150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Visuel de référence fourni par l’utilisateur : /mnt/data/704e7105-1990-4bb2-a929-3110b061372f.png,- Logo officiel ARC fourni par l’utilisateur : /mnt/data/logo arc officiel.png</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451A0FA-12F9-41EF-A4E0-EF2D6CFE859A}" type="datetimeFigureOut">
              <a:rPr lang="fr-FR" smtClean="0"/>
              <a:t>13/04/2026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420425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51A0FA-12F9-41EF-A4E0-EF2D6CFE859A}" type="datetimeFigureOut">
              <a:rPr lang="fr-FR" smtClean="0"/>
              <a:t>13/04/2026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274211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51A0FA-12F9-41EF-A4E0-EF2D6CFE859A}" type="datetimeFigureOut">
              <a:rPr lang="fr-FR" smtClean="0"/>
              <a:t>13/04/2026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4007450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de garde">
    <p:bg>
      <p:bgRef idx="1001">
        <a:schemeClr val="bg1"/>
      </p:bgRef>
    </p:bg>
    <p:spTree>
      <p:nvGrpSpPr>
        <p:cNvPr id="1" name=""/>
        <p:cNvGrpSpPr/>
        <p:nvPr/>
      </p:nvGrpSpPr>
      <p:grpSpPr>
        <a:xfrm>
          <a:off x="0" y="0"/>
          <a:ext cx="0" cy="0"/>
          <a:chOff x="0" y="0"/>
          <a:chExt cx="0" cy="0"/>
        </a:xfrm>
      </p:grpSpPr>
      <p:sp>
        <p:nvSpPr>
          <p:cNvPr id="12" name="Shape 2">
            <a:extLst>
              <a:ext uri="{FF2B5EF4-FFF2-40B4-BE49-F238E27FC236}">
                <a16:creationId xmlns:a16="http://schemas.microsoft.com/office/drawing/2014/main" id="{5A0F429B-FC85-8565-B1A5-D3BEC9548623}"/>
              </a:ext>
            </a:extLst>
          </p:cNvPr>
          <p:cNvSpPr/>
          <p:nvPr userDrawn="1"/>
        </p:nvSpPr>
        <p:spPr>
          <a:xfrm>
            <a:off x="0" y="5989320"/>
            <a:ext cx="12191695" cy="868680"/>
          </a:xfrm>
          <a:prstGeom prst="rect">
            <a:avLst/>
          </a:prstGeom>
          <a:solidFill>
            <a:srgbClr val="EEE8FF">
              <a:alpha val="85000"/>
            </a:srgbClr>
          </a:solidFill>
          <a:ln w="12700">
            <a:solidFill>
              <a:srgbClr val="EEE8FF">
                <a:alpha val="0"/>
              </a:srgbClr>
            </a:solidFill>
            <a:prstDash val="solid"/>
          </a:ln>
        </p:spPr>
        <p:txBody>
          <a:bodyPr/>
          <a:lstStyle/>
          <a:p>
            <a:endParaRPr lang="fr-FR"/>
          </a:p>
        </p:txBody>
      </p:sp>
      <p:sp>
        <p:nvSpPr>
          <p:cNvPr id="2" name="Shape 0">
            <a:extLst>
              <a:ext uri="{FF2B5EF4-FFF2-40B4-BE49-F238E27FC236}">
                <a16:creationId xmlns:a16="http://schemas.microsoft.com/office/drawing/2014/main" id="{61368B74-EA99-1C06-4C98-43742584F828}"/>
              </a:ext>
            </a:extLst>
          </p:cNvPr>
          <p:cNvSpPr/>
          <p:nvPr userDrawn="1"/>
        </p:nvSpPr>
        <p:spPr>
          <a:xfrm>
            <a:off x="658368" y="1399032"/>
            <a:ext cx="5074920" cy="749808"/>
          </a:xfrm>
          <a:prstGeom prst="roundRect">
            <a:avLst/>
          </a:prstGeom>
          <a:solidFill>
            <a:schemeClr val="accent1"/>
          </a:solidFill>
          <a:ln w="12700">
            <a:solidFill>
              <a:schemeClr val="accent1"/>
            </a:solidFill>
            <a:prstDash val="solid"/>
          </a:ln>
        </p:spPr>
        <p:txBody>
          <a:bodyPr/>
          <a:lstStyle/>
          <a:p>
            <a:endParaRPr lang="fr-FR"/>
          </a:p>
        </p:txBody>
      </p:sp>
      <p:sp>
        <p:nvSpPr>
          <p:cNvPr id="3" name="Shape 1">
            <a:extLst>
              <a:ext uri="{FF2B5EF4-FFF2-40B4-BE49-F238E27FC236}">
                <a16:creationId xmlns:a16="http://schemas.microsoft.com/office/drawing/2014/main" id="{79734A16-2CF6-5B8A-047C-26BE4F926C3E}"/>
              </a:ext>
            </a:extLst>
          </p:cNvPr>
          <p:cNvSpPr/>
          <p:nvPr userDrawn="1"/>
        </p:nvSpPr>
        <p:spPr>
          <a:xfrm>
            <a:off x="667512" y="1746504"/>
            <a:ext cx="5056632" cy="365760"/>
          </a:xfrm>
          <a:prstGeom prst="roundRect">
            <a:avLst/>
          </a:prstGeom>
          <a:solidFill>
            <a:srgbClr val="FFFFFF"/>
          </a:solidFill>
          <a:ln w="12700">
            <a:solidFill>
              <a:schemeClr val="accent1"/>
            </a:solidFill>
            <a:prstDash val="solid"/>
          </a:ln>
        </p:spPr>
        <p:txBody>
          <a:bodyPr/>
          <a:lstStyle/>
          <a:p>
            <a:endParaRPr lang="fr-FR"/>
          </a:p>
        </p:txBody>
      </p:sp>
      <p:sp>
        <p:nvSpPr>
          <p:cNvPr id="4" name="Text 2">
            <a:extLst>
              <a:ext uri="{FF2B5EF4-FFF2-40B4-BE49-F238E27FC236}">
                <a16:creationId xmlns:a16="http://schemas.microsoft.com/office/drawing/2014/main" id="{68F72D69-9EB3-522E-D551-4E5C8309F753}"/>
              </a:ext>
            </a:extLst>
          </p:cNvPr>
          <p:cNvSpPr/>
          <p:nvPr userDrawn="1"/>
        </p:nvSpPr>
        <p:spPr>
          <a:xfrm>
            <a:off x="886968" y="1480927"/>
            <a:ext cx="4572000" cy="201168"/>
          </a:xfrm>
          <a:prstGeom prst="rect">
            <a:avLst/>
          </a:prstGeom>
          <a:noFill/>
          <a:ln/>
        </p:spPr>
        <p:txBody>
          <a:bodyPr wrap="square" lIns="0" tIns="0" rIns="0" bIns="0" rtlCol="0" anchor="ctr"/>
          <a:lstStyle/>
          <a:p>
            <a:pPr marL="0" indent="0">
              <a:buNone/>
            </a:pPr>
            <a:r>
              <a:rPr lang="en-US" sz="2050" dirty="0">
                <a:solidFill>
                  <a:srgbClr val="FFFFFF"/>
                </a:solidFill>
                <a:latin typeface="Arial" pitchFamily="34" charset="0"/>
                <a:ea typeface="Arial" pitchFamily="34" charset="-122"/>
                <a:cs typeface="Arial" pitchFamily="34" charset="-120"/>
              </a:rPr>
              <a:t>Le 2ème Forum de la Copropriété</a:t>
            </a:r>
            <a:endParaRPr lang="en-US" sz="2050" dirty="0"/>
          </a:p>
        </p:txBody>
      </p:sp>
      <p:sp>
        <p:nvSpPr>
          <p:cNvPr id="5" name="Text 3">
            <a:extLst>
              <a:ext uri="{FF2B5EF4-FFF2-40B4-BE49-F238E27FC236}">
                <a16:creationId xmlns:a16="http://schemas.microsoft.com/office/drawing/2014/main" id="{73B138BE-2353-DC7D-C7C3-03ADCEAA7C63}"/>
              </a:ext>
            </a:extLst>
          </p:cNvPr>
          <p:cNvSpPr/>
          <p:nvPr userDrawn="1"/>
        </p:nvSpPr>
        <p:spPr>
          <a:xfrm>
            <a:off x="950976" y="1856232"/>
            <a:ext cx="4206240" cy="164592"/>
          </a:xfrm>
          <a:prstGeom prst="rect">
            <a:avLst/>
          </a:prstGeom>
          <a:noFill/>
          <a:ln/>
        </p:spPr>
        <p:txBody>
          <a:bodyPr wrap="square" lIns="0" tIns="0" rIns="0" bIns="0" rtlCol="0" anchor="ctr"/>
          <a:lstStyle/>
          <a:p>
            <a:pPr marL="0" indent="0">
              <a:buNone/>
            </a:pPr>
            <a:r>
              <a:rPr lang="en-US" sz="1750" dirty="0">
                <a:solidFill>
                  <a:srgbClr val="1D2B58"/>
                </a:solidFill>
                <a:latin typeface="Arial" pitchFamily="34" charset="0"/>
                <a:ea typeface="Arial" pitchFamily="34" charset="-122"/>
                <a:cs typeface="Arial" pitchFamily="34" charset="-120"/>
              </a:rPr>
              <a:t>mercredi 15 avril 2026  </a:t>
            </a:r>
            <a:endParaRPr lang="en-US" sz="1750" dirty="0"/>
          </a:p>
        </p:txBody>
      </p:sp>
      <p:pic>
        <p:nvPicPr>
          <p:cNvPr id="11" name="Image 1" descr="/mnt/data/aud_nopanel.png">
            <a:extLst>
              <a:ext uri="{FF2B5EF4-FFF2-40B4-BE49-F238E27FC236}">
                <a16:creationId xmlns:a16="http://schemas.microsoft.com/office/drawing/2014/main" id="{CAEEF4AD-3BCF-43B5-9E82-B24CE7A5DA0E}"/>
              </a:ext>
            </a:extLst>
          </p:cNvPr>
          <p:cNvPicPr>
            <a:picLocks noChangeAspect="1"/>
          </p:cNvPicPr>
          <p:nvPr userDrawn="1"/>
        </p:nvPicPr>
        <p:blipFill>
          <a:blip r:embed="rId2"/>
          <a:srcRect l="22523" r="22523"/>
          <a:stretch/>
        </p:blipFill>
        <p:spPr>
          <a:xfrm>
            <a:off x="7894015" y="780893"/>
            <a:ext cx="4297680" cy="5213739"/>
          </a:xfrm>
          <a:prstGeom prst="rect">
            <a:avLst/>
          </a:prstGeom>
        </p:spPr>
      </p:pic>
      <p:sp>
        <p:nvSpPr>
          <p:cNvPr id="14" name="Shape 0">
            <a:extLst>
              <a:ext uri="{FF2B5EF4-FFF2-40B4-BE49-F238E27FC236}">
                <a16:creationId xmlns:a16="http://schemas.microsoft.com/office/drawing/2014/main" id="{5AB2DFEA-3603-9BB2-0B5C-02AE2D8681BF}"/>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13" name="Text 3">
            <a:extLst>
              <a:ext uri="{FF2B5EF4-FFF2-40B4-BE49-F238E27FC236}">
                <a16:creationId xmlns:a16="http://schemas.microsoft.com/office/drawing/2014/main" id="{6B265AD9-F692-3430-0248-31870014BCDB}"/>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2ème Forum de la Copropriété</a:t>
            </a:r>
            <a:endParaRPr lang="en-US" sz="2700" dirty="0"/>
          </a:p>
        </p:txBody>
      </p:sp>
      <p:sp>
        <p:nvSpPr>
          <p:cNvPr id="17" name="Shape 9">
            <a:extLst>
              <a:ext uri="{FF2B5EF4-FFF2-40B4-BE49-F238E27FC236}">
                <a16:creationId xmlns:a16="http://schemas.microsoft.com/office/drawing/2014/main" id="{38D73E30-4628-8AAC-ECB3-8F86F3CE67A0}"/>
              </a:ext>
            </a:extLst>
          </p:cNvPr>
          <p:cNvSpPr/>
          <p:nvPr userDrawn="1"/>
        </p:nvSpPr>
        <p:spPr>
          <a:xfrm>
            <a:off x="8407312" y="4562856"/>
            <a:ext cx="3493008" cy="1243584"/>
          </a:xfrm>
          <a:prstGeom prst="roundRect">
            <a:avLst/>
          </a:prstGeom>
          <a:solidFill>
            <a:srgbClr val="2A2F68">
              <a:alpha val="85000"/>
            </a:srgbClr>
          </a:solidFill>
          <a:ln w="12700">
            <a:solidFill>
              <a:srgbClr val="2A2F68">
                <a:alpha val="0"/>
              </a:srgbClr>
            </a:solidFill>
            <a:prstDash val="solid"/>
          </a:ln>
          <a:effectLst>
            <a:outerShdw blurRad="19050" dist="7620" dir="2700000" algn="bl" rotWithShape="0">
              <a:srgbClr val="000000">
                <a:alpha val="18000"/>
              </a:srgbClr>
            </a:outerShdw>
          </a:effectLst>
        </p:spPr>
        <p:txBody>
          <a:bodyPr/>
          <a:lstStyle/>
          <a:p>
            <a:endParaRPr lang="fr-FR"/>
          </a:p>
        </p:txBody>
      </p:sp>
      <p:sp>
        <p:nvSpPr>
          <p:cNvPr id="20" name="Shape 11">
            <a:extLst>
              <a:ext uri="{FF2B5EF4-FFF2-40B4-BE49-F238E27FC236}">
                <a16:creationId xmlns:a16="http://schemas.microsoft.com/office/drawing/2014/main" id="{B3B4B52A-2475-B709-FF31-663FE477DEFD}"/>
              </a:ext>
            </a:extLst>
          </p:cNvPr>
          <p:cNvSpPr/>
          <p:nvPr userDrawn="1"/>
        </p:nvSpPr>
        <p:spPr>
          <a:xfrm>
            <a:off x="8782812" y="4718304"/>
            <a:ext cx="128016" cy="128016"/>
          </a:xfrm>
          <a:prstGeom prst="ellipse">
            <a:avLst/>
          </a:prstGeom>
          <a:solidFill>
            <a:srgbClr val="6EA7E8"/>
          </a:solidFill>
          <a:ln w="12700">
            <a:solidFill>
              <a:srgbClr val="6EA7E8"/>
            </a:solidFill>
            <a:prstDash val="solid"/>
          </a:ln>
        </p:spPr>
        <p:txBody>
          <a:bodyPr/>
          <a:lstStyle/>
          <a:p>
            <a:endParaRPr lang="fr-FR"/>
          </a:p>
        </p:txBody>
      </p:sp>
      <p:sp>
        <p:nvSpPr>
          <p:cNvPr id="21" name="Text 12">
            <a:extLst>
              <a:ext uri="{FF2B5EF4-FFF2-40B4-BE49-F238E27FC236}">
                <a16:creationId xmlns:a16="http://schemas.microsoft.com/office/drawing/2014/main" id="{7E2597A0-7A98-DB58-EE97-07717E5B3129}"/>
              </a:ext>
            </a:extLst>
          </p:cNvPr>
          <p:cNvSpPr/>
          <p:nvPr userDrawn="1"/>
        </p:nvSpPr>
        <p:spPr>
          <a:xfrm>
            <a:off x="8983980" y="4718304"/>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Formations</a:t>
            </a:r>
            <a:endParaRPr lang="en-US" sz="1380" dirty="0"/>
          </a:p>
        </p:txBody>
      </p:sp>
      <p:sp>
        <p:nvSpPr>
          <p:cNvPr id="22" name="Shape 13">
            <a:extLst>
              <a:ext uri="{FF2B5EF4-FFF2-40B4-BE49-F238E27FC236}">
                <a16:creationId xmlns:a16="http://schemas.microsoft.com/office/drawing/2014/main" id="{35254062-E543-0560-D810-89BE5A3BF0B7}"/>
              </a:ext>
            </a:extLst>
          </p:cNvPr>
          <p:cNvSpPr/>
          <p:nvPr userDrawn="1"/>
        </p:nvSpPr>
        <p:spPr>
          <a:xfrm>
            <a:off x="8782812" y="4999780"/>
            <a:ext cx="128016" cy="128016"/>
          </a:xfrm>
          <a:prstGeom prst="ellipse">
            <a:avLst/>
          </a:prstGeom>
          <a:solidFill>
            <a:srgbClr val="8A7AF0"/>
          </a:solidFill>
          <a:ln w="12700">
            <a:solidFill>
              <a:srgbClr val="8A7AF0"/>
            </a:solidFill>
            <a:prstDash val="solid"/>
          </a:ln>
        </p:spPr>
        <p:txBody>
          <a:bodyPr/>
          <a:lstStyle/>
          <a:p>
            <a:endParaRPr lang="fr-FR"/>
          </a:p>
        </p:txBody>
      </p:sp>
      <p:sp>
        <p:nvSpPr>
          <p:cNvPr id="23" name="Text 14">
            <a:extLst>
              <a:ext uri="{FF2B5EF4-FFF2-40B4-BE49-F238E27FC236}">
                <a16:creationId xmlns:a16="http://schemas.microsoft.com/office/drawing/2014/main" id="{172A94BA-B91A-0606-5550-F0D15C590B6A}"/>
              </a:ext>
            </a:extLst>
          </p:cNvPr>
          <p:cNvSpPr/>
          <p:nvPr userDrawn="1"/>
        </p:nvSpPr>
        <p:spPr>
          <a:xfrm>
            <a:off x="8983980" y="5001768"/>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Débats</a:t>
            </a:r>
            <a:endParaRPr lang="en-US" sz="1380" dirty="0"/>
          </a:p>
        </p:txBody>
      </p:sp>
      <p:sp>
        <p:nvSpPr>
          <p:cNvPr id="24" name="Shape 15">
            <a:extLst>
              <a:ext uri="{FF2B5EF4-FFF2-40B4-BE49-F238E27FC236}">
                <a16:creationId xmlns:a16="http://schemas.microsoft.com/office/drawing/2014/main" id="{9BFDC40C-87F3-19C2-B24E-81B1A2F36FB3}"/>
              </a:ext>
            </a:extLst>
          </p:cNvPr>
          <p:cNvSpPr/>
          <p:nvPr userDrawn="1"/>
        </p:nvSpPr>
        <p:spPr>
          <a:xfrm>
            <a:off x="8773668" y="5265950"/>
            <a:ext cx="128016" cy="128016"/>
          </a:xfrm>
          <a:prstGeom prst="ellipse">
            <a:avLst/>
          </a:prstGeom>
          <a:solidFill>
            <a:srgbClr val="4FB2C9"/>
          </a:solidFill>
          <a:ln w="12700">
            <a:solidFill>
              <a:srgbClr val="4FB2C9"/>
            </a:solidFill>
            <a:prstDash val="solid"/>
          </a:ln>
        </p:spPr>
        <p:txBody>
          <a:bodyPr/>
          <a:lstStyle/>
          <a:p>
            <a:endParaRPr lang="fr-FR"/>
          </a:p>
        </p:txBody>
      </p:sp>
      <p:sp>
        <p:nvSpPr>
          <p:cNvPr id="25" name="Text 16">
            <a:extLst>
              <a:ext uri="{FF2B5EF4-FFF2-40B4-BE49-F238E27FC236}">
                <a16:creationId xmlns:a16="http://schemas.microsoft.com/office/drawing/2014/main" id="{F2957A2A-F084-7D32-8C4E-C03343E373E3}"/>
              </a:ext>
            </a:extLst>
          </p:cNvPr>
          <p:cNvSpPr/>
          <p:nvPr userDrawn="1"/>
        </p:nvSpPr>
        <p:spPr>
          <a:xfrm>
            <a:off x="8983980" y="5249451"/>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Rencontres</a:t>
            </a:r>
            <a:endParaRPr lang="en-US" sz="1380" dirty="0"/>
          </a:p>
        </p:txBody>
      </p:sp>
      <p:sp>
        <p:nvSpPr>
          <p:cNvPr id="26" name="Shape 17">
            <a:extLst>
              <a:ext uri="{FF2B5EF4-FFF2-40B4-BE49-F238E27FC236}">
                <a16:creationId xmlns:a16="http://schemas.microsoft.com/office/drawing/2014/main" id="{2A359596-39D1-4688-D566-D8DA8AE000AE}"/>
              </a:ext>
            </a:extLst>
          </p:cNvPr>
          <p:cNvSpPr/>
          <p:nvPr userDrawn="1"/>
        </p:nvSpPr>
        <p:spPr>
          <a:xfrm>
            <a:off x="8782812" y="5532120"/>
            <a:ext cx="128016" cy="128016"/>
          </a:xfrm>
          <a:prstGeom prst="ellipse">
            <a:avLst/>
          </a:prstGeom>
          <a:solidFill>
            <a:srgbClr val="ED8A92"/>
          </a:solidFill>
          <a:ln w="12700">
            <a:solidFill>
              <a:srgbClr val="ED8A92"/>
            </a:solidFill>
            <a:prstDash val="solid"/>
          </a:ln>
        </p:spPr>
        <p:txBody>
          <a:bodyPr/>
          <a:lstStyle/>
          <a:p>
            <a:endParaRPr lang="fr-FR"/>
          </a:p>
        </p:txBody>
      </p:sp>
      <p:sp>
        <p:nvSpPr>
          <p:cNvPr id="27" name="Text 18">
            <a:extLst>
              <a:ext uri="{FF2B5EF4-FFF2-40B4-BE49-F238E27FC236}">
                <a16:creationId xmlns:a16="http://schemas.microsoft.com/office/drawing/2014/main" id="{0DB35914-3233-08DF-F3AF-E0274234387D}"/>
              </a:ext>
            </a:extLst>
          </p:cNvPr>
          <p:cNvSpPr/>
          <p:nvPr userDrawn="1"/>
        </p:nvSpPr>
        <p:spPr>
          <a:xfrm>
            <a:off x="8983980" y="5515820"/>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Librairie</a:t>
            </a:r>
            <a:endParaRPr lang="en-US" sz="1380" dirty="0"/>
          </a:p>
        </p:txBody>
      </p:sp>
      <p:sp>
        <p:nvSpPr>
          <p:cNvPr id="28" name="Shape 1">
            <a:extLst>
              <a:ext uri="{FF2B5EF4-FFF2-40B4-BE49-F238E27FC236}">
                <a16:creationId xmlns:a16="http://schemas.microsoft.com/office/drawing/2014/main" id="{23A7BEB6-565E-2EB7-04D3-8AE8865D5772}"/>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30" name="Shape 10">
            <a:extLst>
              <a:ext uri="{FF2B5EF4-FFF2-40B4-BE49-F238E27FC236}">
                <a16:creationId xmlns:a16="http://schemas.microsoft.com/office/drawing/2014/main" id="{93413C13-B032-0BBA-9778-2CD84EE721C2}"/>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29" name="Image 0" descr="/mnt/data/logo_arc_transparent.png">
            <a:extLst>
              <a:ext uri="{FF2B5EF4-FFF2-40B4-BE49-F238E27FC236}">
                <a16:creationId xmlns:a16="http://schemas.microsoft.com/office/drawing/2014/main" id="{3A3083F0-8A0F-0FB3-DD4B-2F7C2CEE3779}"/>
              </a:ext>
            </a:extLst>
          </p:cNvPr>
          <p:cNvPicPr>
            <a:picLocks noChangeAspect="1"/>
          </p:cNvPicPr>
          <p:nvPr userDrawn="1"/>
        </p:nvPicPr>
        <p:blipFill>
          <a:blip r:embed="rId3"/>
          <a:stretch>
            <a:fillRect/>
          </a:stretch>
        </p:blipFill>
        <p:spPr>
          <a:xfrm>
            <a:off x="294795" y="78497"/>
            <a:ext cx="640080" cy="634735"/>
          </a:xfrm>
          <a:prstGeom prst="rect">
            <a:avLst/>
          </a:prstGeom>
        </p:spPr>
      </p:pic>
    </p:spTree>
    <p:extLst>
      <p:ext uri="{BB962C8B-B14F-4D97-AF65-F5344CB8AC3E}">
        <p14:creationId xmlns:p14="http://schemas.microsoft.com/office/powerpoint/2010/main" val="424561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in">
    <p:bg>
      <p:bgPr>
        <a:solidFill>
          <a:srgbClr val="FFFFFF"/>
        </a:solidFill>
        <a:effectLst/>
      </p:bgPr>
    </p:bg>
    <p:spTree>
      <p:nvGrpSpPr>
        <p:cNvPr id="1" name=""/>
        <p:cNvGrpSpPr/>
        <p:nvPr/>
      </p:nvGrpSpPr>
      <p:grpSpPr>
        <a:xfrm>
          <a:off x="0" y="0"/>
          <a:ext cx="0" cy="0"/>
          <a:chOff x="0" y="0"/>
          <a:chExt cx="0" cy="0"/>
        </a:xfrm>
      </p:grpSpPr>
      <p:sp>
        <p:nvSpPr>
          <p:cNvPr id="4" name="Shape 2"/>
          <p:cNvSpPr/>
          <p:nvPr/>
        </p:nvSpPr>
        <p:spPr>
          <a:xfrm>
            <a:off x="0" y="5989320"/>
            <a:ext cx="12191695" cy="868680"/>
          </a:xfrm>
          <a:prstGeom prst="rect">
            <a:avLst/>
          </a:prstGeom>
          <a:solidFill>
            <a:srgbClr val="EEE8FF">
              <a:alpha val="85000"/>
            </a:srgbClr>
          </a:solidFill>
          <a:ln w="12700">
            <a:solidFill>
              <a:srgbClr val="EEE8FF">
                <a:alpha val="0"/>
              </a:srgbClr>
            </a:solidFill>
            <a:prstDash val="solid"/>
          </a:ln>
        </p:spPr>
        <p:txBody>
          <a:bodyPr/>
          <a:lstStyle/>
          <a:p>
            <a:endParaRPr lang="fr-FR"/>
          </a:p>
        </p:txBody>
      </p:sp>
      <p:pic>
        <p:nvPicPr>
          <p:cNvPr id="7" name="Image 1" descr="/mnt/data/aud_nopanel.png"/>
          <p:cNvPicPr>
            <a:picLocks noChangeAspect="1"/>
          </p:cNvPicPr>
          <p:nvPr/>
        </p:nvPicPr>
        <p:blipFill>
          <a:blip r:embed="rId2"/>
          <a:srcRect l="22523" r="22523"/>
          <a:stretch/>
        </p:blipFill>
        <p:spPr>
          <a:xfrm>
            <a:off x="7935402" y="783398"/>
            <a:ext cx="4253550" cy="5160202"/>
          </a:xfrm>
          <a:prstGeom prst="rect">
            <a:avLst/>
          </a:prstGeom>
        </p:spPr>
      </p:pic>
      <p:sp>
        <p:nvSpPr>
          <p:cNvPr id="8" name="Shape 4"/>
          <p:cNvSpPr/>
          <p:nvPr/>
        </p:nvSpPr>
        <p:spPr>
          <a:xfrm>
            <a:off x="8156448" y="1051560"/>
            <a:ext cx="548640" cy="4892040"/>
          </a:xfrm>
          <a:prstGeom prst="rect">
            <a:avLst/>
          </a:prstGeom>
          <a:solidFill>
            <a:srgbClr val="FFFFFF">
              <a:alpha val="38000"/>
            </a:srgbClr>
          </a:solidFill>
          <a:ln w="12700">
            <a:solidFill>
              <a:srgbClr val="FFFFFF">
                <a:alpha val="0"/>
              </a:srgbClr>
            </a:solidFill>
            <a:prstDash val="solid"/>
          </a:ln>
        </p:spPr>
        <p:txBody>
          <a:bodyPr/>
          <a:lstStyle/>
          <a:p>
            <a:endParaRPr lang="fr-FR"/>
          </a:p>
        </p:txBody>
      </p:sp>
      <p:sp>
        <p:nvSpPr>
          <p:cNvPr id="21" name="Shape 0">
            <a:extLst>
              <a:ext uri="{FF2B5EF4-FFF2-40B4-BE49-F238E27FC236}">
                <a16:creationId xmlns:a16="http://schemas.microsoft.com/office/drawing/2014/main" id="{E9F1D746-7451-78AA-9E24-DC68E4C4648A}"/>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22" name="Shape 1">
            <a:extLst>
              <a:ext uri="{FF2B5EF4-FFF2-40B4-BE49-F238E27FC236}">
                <a16:creationId xmlns:a16="http://schemas.microsoft.com/office/drawing/2014/main" id="{FA83E9FC-1331-81D5-BE98-3730FF8ACE2C}"/>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23" name="Shape 10">
            <a:extLst>
              <a:ext uri="{FF2B5EF4-FFF2-40B4-BE49-F238E27FC236}">
                <a16:creationId xmlns:a16="http://schemas.microsoft.com/office/drawing/2014/main" id="{0D1D26D5-A109-80C6-793A-F6D53320C3FB}"/>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24" name="Image 0" descr="/mnt/data/logo_arc_transparent.png">
            <a:extLst>
              <a:ext uri="{FF2B5EF4-FFF2-40B4-BE49-F238E27FC236}">
                <a16:creationId xmlns:a16="http://schemas.microsoft.com/office/drawing/2014/main" id="{6F30BEE3-0296-8495-7821-7D099D8A2071}"/>
              </a:ext>
            </a:extLst>
          </p:cNvPr>
          <p:cNvPicPr>
            <a:picLocks noChangeAspect="1"/>
          </p:cNvPicPr>
          <p:nvPr userDrawn="1"/>
        </p:nvPicPr>
        <p:blipFill>
          <a:blip r:embed="rId3"/>
          <a:stretch>
            <a:fillRect/>
          </a:stretch>
        </p:blipFill>
        <p:spPr>
          <a:xfrm>
            <a:off x="294795" y="78497"/>
            <a:ext cx="640080" cy="634735"/>
          </a:xfrm>
          <a:prstGeom prst="rect">
            <a:avLst/>
          </a:prstGeom>
        </p:spPr>
      </p:pic>
      <p:sp>
        <p:nvSpPr>
          <p:cNvPr id="25" name="Text 3">
            <a:extLst>
              <a:ext uri="{FF2B5EF4-FFF2-40B4-BE49-F238E27FC236}">
                <a16:creationId xmlns:a16="http://schemas.microsoft.com/office/drawing/2014/main" id="{DDFEA81B-BE8D-669B-DCA4-B77FA305D0E5}"/>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Forum de la Copropriété</a:t>
            </a:r>
            <a:endParaRPr lang="en-US" sz="2700" dirty="0"/>
          </a:p>
        </p:txBody>
      </p:sp>
      <p:pic>
        <p:nvPicPr>
          <p:cNvPr id="3" name="Image 2">
            <a:extLst>
              <a:ext uri="{FF2B5EF4-FFF2-40B4-BE49-F238E27FC236}">
                <a16:creationId xmlns:a16="http://schemas.microsoft.com/office/drawing/2014/main" id="{A9E9A093-990C-C00A-F6F9-D51B108DA040}"/>
              </a:ext>
            </a:extLst>
          </p:cNvPr>
          <p:cNvPicPr>
            <a:picLocks noChangeAspect="1"/>
          </p:cNvPicPr>
          <p:nvPr userDrawn="1"/>
        </p:nvPicPr>
        <p:blipFill>
          <a:blip r:embed="rId4"/>
          <a:stretch>
            <a:fillRect/>
          </a:stretch>
        </p:blipFill>
        <p:spPr>
          <a:xfrm>
            <a:off x="1064318" y="4518151"/>
            <a:ext cx="7450581" cy="1833511"/>
          </a:xfrm>
          <a:prstGeom prst="rect">
            <a:avLst/>
          </a:prstGeom>
          <a:effectLst>
            <a:softEdge rad="12700"/>
          </a:effectLst>
        </p:spPr>
      </p:pic>
      <p:sp>
        <p:nvSpPr>
          <p:cNvPr id="5" name="Shape 3">
            <a:extLst>
              <a:ext uri="{FF2B5EF4-FFF2-40B4-BE49-F238E27FC236}">
                <a16:creationId xmlns:a16="http://schemas.microsoft.com/office/drawing/2014/main" id="{3E623365-9888-6523-57D7-85265ABF368D}"/>
              </a:ext>
            </a:extLst>
          </p:cNvPr>
          <p:cNvSpPr/>
          <p:nvPr userDrawn="1"/>
        </p:nvSpPr>
        <p:spPr>
          <a:xfrm>
            <a:off x="7028873" y="3064579"/>
            <a:ext cx="5043054" cy="1274064"/>
          </a:xfrm>
          <a:prstGeom prst="roundRect">
            <a:avLst/>
          </a:prstGeom>
          <a:solidFill>
            <a:srgbClr val="EAF3FD"/>
          </a:solidFill>
          <a:ln w="12700">
            <a:solidFill>
              <a:srgbClr val="C9DAF3"/>
            </a:solidFill>
            <a:prstDash val="solid"/>
          </a:ln>
        </p:spPr>
        <p:txBody>
          <a:bodyPr/>
          <a:lstStyle/>
          <a:p>
            <a:r>
              <a:rPr lang="fr-FR" b="1" dirty="0">
                <a:solidFill>
                  <a:schemeClr val="accent1">
                    <a:lumMod val="50000"/>
                  </a:schemeClr>
                </a:solidFill>
              </a:rPr>
              <a:t>Prochain rendez-vous </a:t>
            </a:r>
          </a:p>
          <a:p>
            <a:r>
              <a:rPr lang="fr-FR" b="1" dirty="0">
                <a:solidFill>
                  <a:schemeClr val="accent1">
                    <a:lumMod val="50000"/>
                  </a:schemeClr>
                </a:solidFill>
              </a:rPr>
              <a:t>18</a:t>
            </a:r>
            <a:r>
              <a:rPr lang="fr-FR" b="1" baseline="30000" dirty="0">
                <a:solidFill>
                  <a:schemeClr val="accent1">
                    <a:lumMod val="50000"/>
                  </a:schemeClr>
                </a:solidFill>
              </a:rPr>
              <a:t>ème</a:t>
            </a:r>
            <a:r>
              <a:rPr lang="fr-FR" b="1" dirty="0">
                <a:solidFill>
                  <a:schemeClr val="accent1">
                    <a:lumMod val="50000"/>
                  </a:schemeClr>
                </a:solidFill>
              </a:rPr>
              <a:t> Salon indépendant de la copropriété </a:t>
            </a:r>
          </a:p>
          <a:p>
            <a:r>
              <a:rPr lang="fr-FR" sz="1800" b="1" kern="1200" dirty="0">
                <a:solidFill>
                  <a:schemeClr val="accent1">
                    <a:lumMod val="50000"/>
                  </a:schemeClr>
                </a:solidFill>
                <a:effectLst/>
                <a:latin typeface="+mn-lt"/>
                <a:ea typeface="+mn-ea"/>
                <a:cs typeface="+mn-cs"/>
              </a:rPr>
              <a:t>📅</a:t>
            </a:r>
            <a:r>
              <a:rPr lang="fr-FR" b="1" dirty="0">
                <a:solidFill>
                  <a:schemeClr val="accent1">
                    <a:lumMod val="50000"/>
                  </a:schemeClr>
                </a:solidFill>
              </a:rPr>
              <a:t> 20 et 21 octobre 2026</a:t>
            </a:r>
          </a:p>
          <a:p>
            <a:r>
              <a:rPr lang="fr-FR" sz="1800" b="1" kern="1200" dirty="0">
                <a:solidFill>
                  <a:schemeClr val="accent1">
                    <a:lumMod val="50000"/>
                  </a:schemeClr>
                </a:solidFill>
                <a:effectLst/>
                <a:latin typeface="+mn-lt"/>
                <a:ea typeface="+mn-ea"/>
                <a:cs typeface="+mn-cs"/>
              </a:rPr>
              <a:t>📍Espace Charenton</a:t>
            </a:r>
            <a:endParaRPr lang="fr-FR" b="1" dirty="0">
              <a:solidFill>
                <a:schemeClr val="accent1">
                  <a:lumMod val="50000"/>
                </a:schemeClr>
              </a:solidFill>
            </a:endParaRPr>
          </a:p>
        </p:txBody>
      </p:sp>
    </p:spTree>
    <p:extLst>
      <p:ext uri="{BB962C8B-B14F-4D97-AF65-F5344CB8AC3E}">
        <p14:creationId xmlns:p14="http://schemas.microsoft.com/office/powerpoint/2010/main" val="11163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83737 -1.11111E-6 L 1.45833E-6 -1.11111E-6 " pathEditMode="relative" rAng="0" ptsTypes="AA">
                                      <p:cBhvr>
                                        <p:cTn id="10" dur="2000" fill="hold"/>
                                        <p:tgtEl>
                                          <p:spTgt spid="3"/>
                                        </p:tgtEl>
                                        <p:attrNameLst>
                                          <p:attrName>ppt_x</p:attrName>
                                          <p:attrName>ppt_y</p:attrName>
                                        </p:attrNameLst>
                                      </p:cBhvr>
                                      <p:rCtr x="41875" y="0"/>
                                    </p:animMotion>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42" presetClass="path" presetSubtype="0" accel="50000" decel="50000" fill="hold" grpId="1" nodeType="withEffect">
                                  <p:stCondLst>
                                    <p:cond delay="0"/>
                                  </p:stCondLst>
                                  <p:childTnLst>
                                    <p:animMotion origin="layout" path="M 0.44688 0.00139 L -3.125E-6 -2.22222E-6 " pathEditMode="relative" rAng="0" ptsTypes="AA">
                                      <p:cBhvr>
                                        <p:cTn id="16" dur="2000" fill="hold"/>
                                        <p:tgtEl>
                                          <p:spTgt spid="5"/>
                                        </p:tgtEl>
                                        <p:attrNameLst>
                                          <p:attrName>ppt_x</p:attrName>
                                          <p:attrName>ppt_y</p:attrName>
                                        </p:attrNameLst>
                                      </p:cBhvr>
                                      <p:rCtr x="-223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51A0FA-12F9-41EF-A4E0-EF2D6CFE859A}" type="datetimeFigureOut">
              <a:rPr lang="fr-FR" smtClean="0"/>
              <a:t>13/04/2026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98961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451A0FA-12F9-41EF-A4E0-EF2D6CFE859A}" type="datetimeFigureOut">
              <a:rPr lang="fr-FR" smtClean="0"/>
              <a:t>13/04/2026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41795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451A0FA-12F9-41EF-A4E0-EF2D6CFE859A}" type="datetimeFigureOut">
              <a:rPr lang="fr-FR" smtClean="0"/>
              <a:t>13/04/2026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411486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451A0FA-12F9-41EF-A4E0-EF2D6CFE859A}" type="datetimeFigureOut">
              <a:rPr lang="fr-FR" smtClean="0"/>
              <a:t>13/04/2026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348436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451A0FA-12F9-41EF-A4E0-EF2D6CFE859A}" type="datetimeFigureOut">
              <a:rPr lang="fr-FR" smtClean="0"/>
              <a:t>13/04/2026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269654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51A0FA-12F9-41EF-A4E0-EF2D6CFE859A}" type="datetimeFigureOut">
              <a:rPr lang="fr-FR" smtClean="0"/>
              <a:t>13/04/2026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219445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51A0FA-12F9-41EF-A4E0-EF2D6CFE859A}" type="datetimeFigureOut">
              <a:rPr lang="fr-FR" smtClean="0"/>
              <a:t>13/04/2026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377364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51A0FA-12F9-41EF-A4E0-EF2D6CFE859A}" type="datetimeFigureOut">
              <a:rPr lang="fr-FR" smtClean="0"/>
              <a:t>13/04/2026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D7932B-DCD8-4736-8DD1-F3685275474B}" type="slidenum">
              <a:rPr lang="fr-FR" smtClean="0"/>
              <a:t>‹N°›</a:t>
            </a:fld>
            <a:endParaRPr lang="fr-FR"/>
          </a:p>
        </p:txBody>
      </p:sp>
    </p:spTree>
    <p:extLst>
      <p:ext uri="{BB962C8B-B14F-4D97-AF65-F5344CB8AC3E}">
        <p14:creationId xmlns:p14="http://schemas.microsoft.com/office/powerpoint/2010/main" val="286006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1A0FA-12F9-41EF-A4E0-EF2D6CFE859A}" type="datetimeFigureOut">
              <a:rPr lang="fr-FR" smtClean="0"/>
              <a:t>13/04/2026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7932B-DCD8-4736-8DD1-F3685275474B}" type="slidenum">
              <a:rPr lang="fr-FR" smtClean="0"/>
              <a:t>‹N°›</a:t>
            </a:fld>
            <a:endParaRPr lang="fr-FR"/>
          </a:p>
        </p:txBody>
      </p:sp>
    </p:spTree>
    <p:extLst>
      <p:ext uri="{BB962C8B-B14F-4D97-AF65-F5344CB8AC3E}">
        <p14:creationId xmlns:p14="http://schemas.microsoft.com/office/powerpoint/2010/main" val="383686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0256D-9203-74DA-7FC6-3380C232DEEC}"/>
            </a:ext>
          </a:extLst>
        </p:cNvPr>
        <p:cNvGrpSpPr/>
        <p:nvPr/>
      </p:nvGrpSpPr>
      <p:grpSpPr>
        <a:xfrm>
          <a:off x="0" y="0"/>
          <a:ext cx="0" cy="0"/>
          <a:chOff x="0" y="0"/>
          <a:chExt cx="0" cy="0"/>
        </a:xfrm>
      </p:grpSpPr>
      <p:sp>
        <p:nvSpPr>
          <p:cNvPr id="6" name="Text 4">
            <a:extLst>
              <a:ext uri="{FF2B5EF4-FFF2-40B4-BE49-F238E27FC236}">
                <a16:creationId xmlns:a16="http://schemas.microsoft.com/office/drawing/2014/main" id="{499BF0D5-BD95-82A0-6315-25650F7D0F96}"/>
              </a:ext>
            </a:extLst>
          </p:cNvPr>
          <p:cNvSpPr/>
          <p:nvPr/>
        </p:nvSpPr>
        <p:spPr>
          <a:xfrm>
            <a:off x="563477" y="2414015"/>
            <a:ext cx="6080760" cy="813815"/>
          </a:xfrm>
          <a:prstGeom prst="rect">
            <a:avLst/>
          </a:prstGeom>
          <a:noFill/>
          <a:ln/>
        </p:spPr>
        <p:txBody>
          <a:bodyPr wrap="square" lIns="0" tIns="0" rIns="0" bIns="0" rtlCol="0" anchor="ctr"/>
          <a:lstStyle/>
          <a:p>
            <a:r>
              <a:rPr lang="fr-FR" sz="2800" b="1">
                <a:solidFill>
                  <a:srgbClr val="1D2B58"/>
                </a:solidFill>
                <a:latin typeface="Arial" pitchFamily="34" charset="0"/>
                <a:cs typeface="Arial" pitchFamily="34" charset="-120"/>
              </a:rPr>
              <a:t>Eau Chaude Sanitaire collective </a:t>
            </a:r>
          </a:p>
          <a:p>
            <a:r>
              <a:rPr lang="fr-FR" sz="2800" b="1">
                <a:solidFill>
                  <a:srgbClr val="1D2B58"/>
                </a:solidFill>
                <a:latin typeface="Arial" pitchFamily="34" charset="0"/>
                <a:cs typeface="Arial" pitchFamily="34" charset="-120"/>
              </a:rPr>
              <a:t>en copropriété </a:t>
            </a:r>
            <a:endParaRPr lang="en-US" sz="2800" b="1" dirty="0">
              <a:solidFill>
                <a:srgbClr val="1D2B58"/>
              </a:solidFill>
              <a:latin typeface="Arial" pitchFamily="34" charset="0"/>
              <a:cs typeface="Arial" pitchFamily="34" charset="-120"/>
            </a:endParaRPr>
          </a:p>
        </p:txBody>
      </p:sp>
      <p:sp>
        <p:nvSpPr>
          <p:cNvPr id="7" name="Text 5">
            <a:extLst>
              <a:ext uri="{FF2B5EF4-FFF2-40B4-BE49-F238E27FC236}">
                <a16:creationId xmlns:a16="http://schemas.microsoft.com/office/drawing/2014/main" id="{6041FF33-0A2E-870E-1188-92412F48137F}"/>
              </a:ext>
            </a:extLst>
          </p:cNvPr>
          <p:cNvSpPr/>
          <p:nvPr/>
        </p:nvSpPr>
        <p:spPr>
          <a:xfrm>
            <a:off x="896112" y="3447288"/>
            <a:ext cx="4297680" cy="384048"/>
          </a:xfrm>
          <a:prstGeom prst="rect">
            <a:avLst/>
          </a:prstGeom>
          <a:noFill/>
          <a:ln/>
        </p:spPr>
        <p:txBody>
          <a:bodyPr wrap="square" lIns="0" tIns="0" rIns="0" bIns="0" rtlCol="0" anchor="t"/>
          <a:lstStyle/>
          <a:p>
            <a:pPr marL="171450" indent="-171450">
              <a:buSzPct val="100000"/>
              <a:buChar char="•"/>
            </a:pPr>
            <a:r>
              <a:rPr lang="en-US">
                <a:solidFill>
                  <a:srgbClr val="54627D"/>
                </a:solidFill>
                <a:latin typeface="Arial" pitchFamily="34" charset="0"/>
                <a:cs typeface="Arial" pitchFamily="34" charset="-120"/>
              </a:rPr>
              <a:t>Enjeux et risques</a:t>
            </a:r>
            <a:endParaRPr lang="en-US" sz="1800" dirty="0"/>
          </a:p>
        </p:txBody>
      </p:sp>
      <p:sp>
        <p:nvSpPr>
          <p:cNvPr id="8" name="Shape 6">
            <a:extLst>
              <a:ext uri="{FF2B5EF4-FFF2-40B4-BE49-F238E27FC236}">
                <a16:creationId xmlns:a16="http://schemas.microsoft.com/office/drawing/2014/main" id="{5ADD0C8B-65B7-8FDC-5144-55E2C83FA277}"/>
              </a:ext>
            </a:extLst>
          </p:cNvPr>
          <p:cNvSpPr/>
          <p:nvPr/>
        </p:nvSpPr>
        <p:spPr>
          <a:xfrm>
            <a:off x="731520" y="4050792"/>
            <a:ext cx="4069080" cy="0"/>
          </a:xfrm>
          <a:prstGeom prst="line">
            <a:avLst/>
          </a:prstGeom>
          <a:noFill/>
          <a:ln w="12700">
            <a:solidFill>
              <a:srgbClr val="DCE3F0"/>
            </a:solidFill>
            <a:prstDash val="solid"/>
          </a:ln>
        </p:spPr>
        <p:txBody>
          <a:bodyPr/>
          <a:lstStyle/>
          <a:p>
            <a:endParaRPr lang="fr-FR"/>
          </a:p>
        </p:txBody>
      </p:sp>
      <p:sp>
        <p:nvSpPr>
          <p:cNvPr id="9" name="Text 7">
            <a:extLst>
              <a:ext uri="{FF2B5EF4-FFF2-40B4-BE49-F238E27FC236}">
                <a16:creationId xmlns:a16="http://schemas.microsoft.com/office/drawing/2014/main" id="{E31E2AAD-4D11-29C1-25E8-CF55C14630AD}"/>
              </a:ext>
            </a:extLst>
          </p:cNvPr>
          <p:cNvSpPr/>
          <p:nvPr/>
        </p:nvSpPr>
        <p:spPr>
          <a:xfrm>
            <a:off x="731520" y="4261104"/>
            <a:ext cx="3337560" cy="228600"/>
          </a:xfrm>
          <a:prstGeom prst="rect">
            <a:avLst/>
          </a:prstGeom>
          <a:noFill/>
          <a:ln/>
        </p:spPr>
        <p:txBody>
          <a:bodyPr wrap="square" lIns="0" tIns="0" rIns="0" bIns="0" rtlCol="0" anchor="ctr"/>
          <a:lstStyle/>
          <a:p>
            <a:pPr marL="0" indent="0">
              <a:buNone/>
            </a:pPr>
            <a:r>
              <a:rPr lang="en-US" sz="2100" b="1">
                <a:solidFill>
                  <a:srgbClr val="1D2B58"/>
                </a:solidFill>
                <a:latin typeface="Arial" pitchFamily="34" charset="0"/>
                <a:ea typeface="Arial" pitchFamily="34" charset="-122"/>
                <a:cs typeface="Arial" pitchFamily="34" charset="-120"/>
              </a:rPr>
              <a:t>Christophe LEVREL</a:t>
            </a:r>
            <a:endParaRPr lang="en-US" sz="2100" dirty="0"/>
          </a:p>
        </p:txBody>
      </p:sp>
      <p:sp>
        <p:nvSpPr>
          <p:cNvPr id="10" name="Text 8">
            <a:extLst>
              <a:ext uri="{FF2B5EF4-FFF2-40B4-BE49-F238E27FC236}">
                <a16:creationId xmlns:a16="http://schemas.microsoft.com/office/drawing/2014/main" id="{2D7FA183-6120-0739-359E-C45446DB6873}"/>
              </a:ext>
            </a:extLst>
          </p:cNvPr>
          <p:cNvSpPr/>
          <p:nvPr/>
        </p:nvSpPr>
        <p:spPr>
          <a:xfrm>
            <a:off x="731520" y="4645152"/>
            <a:ext cx="3886200" cy="182880"/>
          </a:xfrm>
          <a:prstGeom prst="rect">
            <a:avLst/>
          </a:prstGeom>
          <a:noFill/>
          <a:ln/>
        </p:spPr>
        <p:txBody>
          <a:bodyPr wrap="square" lIns="0" tIns="0" rIns="0" bIns="0" rtlCol="0" anchor="ctr"/>
          <a:lstStyle/>
          <a:p>
            <a:pPr marL="0" indent="0">
              <a:buNone/>
            </a:pPr>
            <a:r>
              <a:rPr lang="en-US" sz="1600">
                <a:solidFill>
                  <a:srgbClr val="54627D"/>
                </a:solidFill>
                <a:latin typeface="Arial" pitchFamily="34" charset="0"/>
                <a:ea typeface="Arial" pitchFamily="34" charset="-122"/>
                <a:cs typeface="Arial" pitchFamily="34" charset="-120"/>
              </a:rPr>
              <a:t>Expert multitechnique </a:t>
            </a:r>
            <a:r>
              <a:rPr lang="en-US" sz="1600" b="1">
                <a:solidFill>
                  <a:srgbClr val="54627D"/>
                </a:solidFill>
                <a:latin typeface="Arial" pitchFamily="34" charset="0"/>
                <a:ea typeface="Arial" pitchFamily="34" charset="-122"/>
                <a:cs typeface="Arial" pitchFamily="34" charset="-120"/>
              </a:rPr>
              <a:t>ARC Services</a:t>
            </a:r>
            <a:endParaRPr lang="en-US" sz="1600" b="1" dirty="0"/>
          </a:p>
        </p:txBody>
      </p:sp>
    </p:spTree>
    <p:extLst>
      <p:ext uri="{BB962C8B-B14F-4D97-AF65-F5344CB8AC3E}">
        <p14:creationId xmlns:p14="http://schemas.microsoft.com/office/powerpoint/2010/main" val="3434672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4994693" y="755032"/>
            <a:ext cx="6803395" cy="1754326"/>
          </a:xfrm>
          <a:prstGeom prst="rect">
            <a:avLst/>
          </a:prstGeom>
          <a:noFill/>
        </p:spPr>
        <p:txBody>
          <a:bodyPr wrap="square" rtlCol="0">
            <a:spAutoFit/>
          </a:bodyPr>
          <a:lstStyle/>
          <a:p>
            <a:r>
              <a:rPr lang="fr-FR"/>
              <a:t>	Mais aussi:</a:t>
            </a:r>
          </a:p>
          <a:p>
            <a:r>
              <a:rPr lang="fr-FR"/>
              <a:t>	</a:t>
            </a:r>
            <a:endParaRPr lang="fr-FR">
              <a:sym typeface="Wingdings" panose="05000000000000000000" pitchFamily="2" charset="2"/>
            </a:endParaRPr>
          </a:p>
          <a:p>
            <a:r>
              <a:rPr lang="fr-FR">
                <a:sym typeface="Wingdings" panose="05000000000000000000" pitchFamily="2" charset="2"/>
              </a:rPr>
              <a:t>	l’entartrement de tuyaux crée des aspérités propices à 	l’implantation de colonies bactériennes</a:t>
            </a:r>
          </a:p>
          <a:p>
            <a:r>
              <a:rPr lang="fr-FR">
                <a:sym typeface="Wingdings" panose="05000000000000000000" pitchFamily="2" charset="2"/>
              </a:rPr>
              <a:t>	</a:t>
            </a:r>
            <a:endParaRPr lang="fr-FR"/>
          </a:p>
          <a:p>
            <a:r>
              <a:rPr lang="fr-FR"/>
              <a:t>	</a:t>
            </a:r>
          </a:p>
        </p:txBody>
      </p:sp>
      <p:pic>
        <p:nvPicPr>
          <p:cNvPr id="3" name="Image 2"/>
          <p:cNvPicPr>
            <a:picLocks noChangeAspect="1"/>
          </p:cNvPicPr>
          <p:nvPr/>
        </p:nvPicPr>
        <p:blipFill rotWithShape="1">
          <a:blip r:embed="rId2"/>
          <a:srcRect l="255" t="1395" r="1164" b="2107"/>
          <a:stretch/>
        </p:blipFill>
        <p:spPr>
          <a:xfrm>
            <a:off x="1555750" y="718519"/>
            <a:ext cx="3020692" cy="1790839"/>
          </a:xfrm>
          <a:prstGeom prst="rect">
            <a:avLst/>
          </a:prstGeom>
        </p:spPr>
      </p:pic>
      <p:sp>
        <p:nvSpPr>
          <p:cNvPr id="2" name="ZoneTexte 1"/>
          <p:cNvSpPr txBox="1"/>
          <p:nvPr/>
        </p:nvSpPr>
        <p:spPr>
          <a:xfrm>
            <a:off x="845842" y="3120069"/>
            <a:ext cx="9355756" cy="369332"/>
          </a:xfrm>
          <a:prstGeom prst="rect">
            <a:avLst/>
          </a:prstGeom>
          <a:noFill/>
        </p:spPr>
        <p:txBody>
          <a:bodyPr wrap="square" rtlCol="0">
            <a:spAutoFit/>
          </a:bodyPr>
          <a:lstStyle/>
          <a:p>
            <a:r>
              <a:rPr lang="fr-FR">
                <a:sym typeface="Wingdings" panose="05000000000000000000" pitchFamily="2" charset="2"/>
              </a:rPr>
              <a:t>la présence d’un biofilm bactérien offre un habitat favorable pour </a:t>
            </a:r>
            <a:r>
              <a:rPr lang="fr-FR" b="1" i="1">
                <a:sym typeface="Wingdings" panose="05000000000000000000" pitchFamily="2" charset="2"/>
              </a:rPr>
              <a:t>Legionella pneumophila</a:t>
            </a:r>
            <a:r>
              <a:rPr lang="fr-FR">
                <a:sym typeface="Wingdings" panose="05000000000000000000" pitchFamily="2" charset="2"/>
              </a:rPr>
              <a:t>:</a:t>
            </a:r>
            <a:endParaRPr lang="fr-FR"/>
          </a:p>
        </p:txBody>
      </p:sp>
      <p:sp>
        <p:nvSpPr>
          <p:cNvPr id="9" name="ZoneTexte 8"/>
          <p:cNvSpPr txBox="1"/>
          <p:nvPr/>
        </p:nvSpPr>
        <p:spPr>
          <a:xfrm>
            <a:off x="912827" y="4210926"/>
            <a:ext cx="3857721" cy="1754326"/>
          </a:xfrm>
          <a:prstGeom prst="rect">
            <a:avLst/>
          </a:prstGeom>
          <a:noFill/>
        </p:spPr>
        <p:txBody>
          <a:bodyPr wrap="square" rtlCol="0">
            <a:spAutoFit/>
          </a:bodyPr>
          <a:lstStyle/>
          <a:p>
            <a:r>
              <a:rPr lang="fr-FR"/>
              <a:t>1: accrochage de la bactérie</a:t>
            </a:r>
          </a:p>
          <a:p>
            <a:r>
              <a:rPr lang="fr-FR"/>
              <a:t>2: agglomération</a:t>
            </a:r>
          </a:p>
          <a:p>
            <a:r>
              <a:rPr lang="fr-FR"/>
              <a:t>3: création du biofilm</a:t>
            </a:r>
          </a:p>
          <a:p>
            <a:r>
              <a:rPr lang="fr-FR"/>
              <a:t>4: développement au sein du biofilm</a:t>
            </a:r>
          </a:p>
          <a:p>
            <a:r>
              <a:rPr lang="fr-FR"/>
              <a:t>5: relargage bactérien depuis le biofilm</a:t>
            </a:r>
          </a:p>
          <a:p>
            <a:endParaRPr lang="fr-FR"/>
          </a:p>
        </p:txBody>
      </p:sp>
      <p:pic>
        <p:nvPicPr>
          <p:cNvPr id="6" name="Image 5">
            <a:extLst>
              <a:ext uri="{FF2B5EF4-FFF2-40B4-BE49-F238E27FC236}">
                <a16:creationId xmlns:a16="http://schemas.microsoft.com/office/drawing/2014/main" id="{3B67C4C6-4BEB-41CD-3544-2F152935AF48}"/>
              </a:ext>
            </a:extLst>
          </p:cNvPr>
          <p:cNvPicPr>
            <a:picLocks noChangeAspect="1"/>
          </p:cNvPicPr>
          <p:nvPr/>
        </p:nvPicPr>
        <p:blipFill>
          <a:blip r:embed="rId3"/>
          <a:srcRect t="7459" b="6617"/>
          <a:stretch>
            <a:fillRect/>
          </a:stretch>
        </p:blipFill>
        <p:spPr>
          <a:xfrm>
            <a:off x="5077612" y="3840259"/>
            <a:ext cx="6201561" cy="1978344"/>
          </a:xfrm>
          <a:prstGeom prst="rect">
            <a:avLst/>
          </a:prstGeom>
        </p:spPr>
      </p:pic>
    </p:spTree>
    <p:extLst>
      <p:ext uri="{BB962C8B-B14F-4D97-AF65-F5344CB8AC3E}">
        <p14:creationId xmlns:p14="http://schemas.microsoft.com/office/powerpoint/2010/main" val="245238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2444271" y="535969"/>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90612" y="1197100"/>
            <a:ext cx="11810775" cy="4801314"/>
          </a:xfrm>
          <a:prstGeom prst="rect">
            <a:avLst/>
          </a:prstGeom>
          <a:noFill/>
        </p:spPr>
        <p:txBody>
          <a:bodyPr wrap="square" rtlCol="0">
            <a:spAutoFit/>
          </a:bodyPr>
          <a:lstStyle/>
          <a:p>
            <a:r>
              <a:rPr lang="fr-FR" sz="2000"/>
              <a:t>Concernant la suppression des souches bactériennes et en particulier celles accueillant Legionella pneumophila, deux modes d’action sont envisagés:</a:t>
            </a:r>
          </a:p>
          <a:p>
            <a:endParaRPr lang="fr-FR">
              <a:sym typeface="Wingdings" panose="05000000000000000000" pitchFamily="2" charset="2"/>
            </a:endParaRPr>
          </a:p>
          <a:p>
            <a:r>
              <a:rPr lang="fr-FR">
                <a:sym typeface="Wingdings" panose="05000000000000000000" pitchFamily="2" charset="2"/>
              </a:rPr>
              <a:t>	 le </a:t>
            </a:r>
            <a:r>
              <a:rPr lang="fr-FR" b="1">
                <a:sym typeface="Wingdings" panose="05000000000000000000" pitchFamily="2" charset="2"/>
              </a:rPr>
              <a:t>traitements chimique </a:t>
            </a:r>
            <a:r>
              <a:rPr lang="fr-FR">
                <a:sym typeface="Wingdings" panose="05000000000000000000" pitchFamily="2" charset="2"/>
              </a:rPr>
              <a:t>qui peuvent être </a:t>
            </a:r>
          </a:p>
          <a:p>
            <a:pPr marL="1657350" lvl="3" indent="-285750">
              <a:buFont typeface="Arial" panose="020B0604020202020204" pitchFamily="34" charset="0"/>
              <a:buChar char="•"/>
            </a:pPr>
            <a:r>
              <a:rPr lang="fr-FR">
                <a:sym typeface="Wingdings" panose="05000000000000000000" pitchFamily="2" charset="2"/>
              </a:rPr>
              <a:t>préventif en </a:t>
            </a:r>
            <a:r>
              <a:rPr lang="fr-FR" b="1" u="sng">
                <a:sym typeface="Wingdings" panose="05000000000000000000" pitchFamily="2" charset="2"/>
              </a:rPr>
              <a:t>continu</a:t>
            </a:r>
            <a:r>
              <a:rPr lang="fr-FR">
                <a:sym typeface="Wingdings" panose="05000000000000000000" pitchFamily="2" charset="2"/>
              </a:rPr>
              <a:t> </a:t>
            </a:r>
            <a:r>
              <a:rPr lang="fr-FR" sz="1400">
                <a:sym typeface="Wingdings" panose="05000000000000000000" pitchFamily="2" charset="2"/>
              </a:rPr>
              <a:t>(chlore, dioxyde de chlore)</a:t>
            </a:r>
          </a:p>
          <a:p>
            <a:pPr marL="1657350" lvl="3" indent="-285750">
              <a:buFont typeface="Arial" panose="020B0604020202020204" pitchFamily="34" charset="0"/>
              <a:buChar char="•"/>
            </a:pPr>
            <a:r>
              <a:rPr lang="fr-FR">
                <a:sym typeface="Wingdings" panose="05000000000000000000" pitchFamily="2" charset="2"/>
              </a:rPr>
              <a:t>préventif et </a:t>
            </a:r>
            <a:r>
              <a:rPr lang="fr-FR" b="1" u="sng">
                <a:sym typeface="Wingdings" panose="05000000000000000000" pitchFamily="2" charset="2"/>
              </a:rPr>
              <a:t>ponctuel</a:t>
            </a:r>
            <a:r>
              <a:rPr lang="fr-FR">
                <a:sym typeface="Wingdings" panose="05000000000000000000" pitchFamily="2" charset="2"/>
              </a:rPr>
              <a:t> </a:t>
            </a:r>
            <a:r>
              <a:rPr lang="fr-FR" sz="1400">
                <a:sym typeface="Wingdings" panose="05000000000000000000" pitchFamily="2" charset="2"/>
              </a:rPr>
              <a:t>(chlore, dichloro-isocyanurates, peroxyde d’hydrogène, soude)</a:t>
            </a:r>
          </a:p>
          <a:p>
            <a:pPr marL="1657350" lvl="3" indent="-285750">
              <a:buFont typeface="Arial" panose="020B0604020202020204" pitchFamily="34" charset="0"/>
              <a:buChar char="•"/>
            </a:pPr>
            <a:r>
              <a:rPr lang="fr-FR">
                <a:sym typeface="Wingdings" panose="05000000000000000000" pitchFamily="2" charset="2"/>
              </a:rPr>
              <a:t>curatif et dit </a:t>
            </a:r>
            <a:r>
              <a:rPr lang="fr-FR" b="1" u="sng">
                <a:sym typeface="Wingdings" panose="05000000000000000000" pitchFamily="2" charset="2"/>
              </a:rPr>
              <a:t>‘</a:t>
            </a:r>
            <a:r>
              <a:rPr lang="fr-FR" b="1" i="1" u="sng">
                <a:sym typeface="Wingdings" panose="05000000000000000000" pitchFamily="2" charset="2"/>
              </a:rPr>
              <a:t>de choc</a:t>
            </a:r>
            <a:r>
              <a:rPr lang="fr-FR">
                <a:sym typeface="Wingdings" panose="05000000000000000000" pitchFamily="2" charset="2"/>
              </a:rPr>
              <a:t>’ </a:t>
            </a:r>
            <a:r>
              <a:rPr lang="fr-FR" sz="1400">
                <a:sym typeface="Wingdings" panose="05000000000000000000" pitchFamily="2" charset="2"/>
              </a:rPr>
              <a:t>(chlore, dichloro-isocyanurates, acide peracétique+ peroxyde d’hydrogène)</a:t>
            </a:r>
          </a:p>
          <a:p>
            <a:pPr marL="1657350" lvl="3" indent="-285750">
              <a:buFont typeface="Arial" panose="020B0604020202020204" pitchFamily="34" charset="0"/>
              <a:buChar char="•"/>
            </a:pPr>
            <a:endParaRPr lang="fr-FR" sz="1400">
              <a:sym typeface="Wingdings" panose="05000000000000000000" pitchFamily="2" charset="2"/>
            </a:endParaRPr>
          </a:p>
          <a:p>
            <a:pPr lvl="3"/>
            <a:endParaRPr lang="fr-FR" sz="1400">
              <a:sym typeface="Wingdings" panose="05000000000000000000" pitchFamily="2" charset="2"/>
            </a:endParaRPr>
          </a:p>
          <a:p>
            <a:pPr lvl="3"/>
            <a:endParaRPr lang="fr-FR" sz="1400">
              <a:sym typeface="Wingdings" panose="05000000000000000000" pitchFamily="2" charset="2"/>
            </a:endParaRPr>
          </a:p>
          <a:p>
            <a:pPr marL="0" lvl="3"/>
            <a:endParaRPr lang="fr-FR" sz="1200">
              <a:sym typeface="Wingdings" panose="05000000000000000000" pitchFamily="2" charset="2"/>
            </a:endParaRPr>
          </a:p>
          <a:p>
            <a:pPr marL="0" lvl="3"/>
            <a:r>
              <a:rPr lang="fr-FR" sz="1400">
                <a:sym typeface="Wingdings" panose="05000000000000000000" pitchFamily="2" charset="2"/>
              </a:rPr>
              <a:t>Bien entendu l’utilisation de </a:t>
            </a:r>
            <a:r>
              <a:rPr lang="fr-FR" sz="1400" b="1">
                <a:sym typeface="Wingdings" panose="05000000000000000000" pitchFamily="2" charset="2"/>
              </a:rPr>
              <a:t>produits chimiques </a:t>
            </a:r>
            <a:r>
              <a:rPr lang="fr-FR" sz="1400">
                <a:sym typeface="Wingdings" panose="05000000000000000000" pitchFamily="2" charset="2"/>
              </a:rPr>
              <a:t>tels que ceux-ci doit se faire en </a:t>
            </a:r>
            <a:r>
              <a:rPr lang="fr-FR" sz="1400" b="1">
                <a:sym typeface="Wingdings" panose="05000000000000000000" pitchFamily="2" charset="2"/>
              </a:rPr>
              <a:t>pleine conscience du risque sanitaire </a:t>
            </a:r>
            <a:r>
              <a:rPr lang="fr-FR" sz="1400">
                <a:sym typeface="Wingdings" panose="05000000000000000000" pitchFamily="2" charset="2"/>
              </a:rPr>
              <a:t>pour les utilisateurs et le personnel qui les manipulent mais aussi du risque pour les matériaux des réseaux qui peuvent avoir des réactions chimiques spécifiques, </a:t>
            </a:r>
          </a:p>
          <a:p>
            <a:pPr marL="0" lvl="3"/>
            <a:r>
              <a:rPr lang="fr-FR" sz="1400" b="1">
                <a:sym typeface="Wingdings" panose="05000000000000000000" pitchFamily="2" charset="2"/>
              </a:rPr>
              <a:t>				</a:t>
            </a:r>
          </a:p>
          <a:p>
            <a:pPr marL="0" lvl="3"/>
            <a:r>
              <a:rPr lang="fr-FR" sz="1400" b="1">
                <a:solidFill>
                  <a:srgbClr val="FF0000"/>
                </a:solidFill>
                <a:sym typeface="Wingdings" panose="05000000000000000000" pitchFamily="2" charset="2"/>
              </a:rPr>
              <a:t>				</a:t>
            </a:r>
            <a:r>
              <a:rPr lang="fr-FR" sz="1600" b="1">
                <a:solidFill>
                  <a:srgbClr val="FF0000"/>
                </a:solidFill>
                <a:sym typeface="Wingdings" panose="05000000000000000000" pitchFamily="2" charset="2"/>
              </a:rPr>
              <a:t>c’est une affaire de professionnels formés!</a:t>
            </a:r>
          </a:p>
          <a:p>
            <a:pPr marL="0" lvl="3"/>
            <a:endParaRPr lang="fr-FR" sz="1400">
              <a:sym typeface="Wingdings" panose="05000000000000000000" pitchFamily="2" charset="2"/>
            </a:endParaRPr>
          </a:p>
          <a:p>
            <a:pPr marL="0" lvl="3"/>
            <a:r>
              <a:rPr lang="fr-FR" sz="1400">
                <a:sym typeface="Wingdings" panose="05000000000000000000" pitchFamily="2" charset="2"/>
              </a:rPr>
              <a:t>Il n’est pas rare que ces traitements plus ou moins agressifs provoquent ponctuellement des fuites qu’il faudra réparer…c’est souvent un risque à courir.</a:t>
            </a:r>
          </a:p>
          <a:p>
            <a:pPr lvl="2"/>
            <a:endParaRPr lang="fr-FR">
              <a:sym typeface="Wingdings" panose="05000000000000000000" pitchFamily="2" charset="2"/>
            </a:endParaRPr>
          </a:p>
          <a:p>
            <a:pPr lvl="2"/>
            <a:endParaRPr lang="fr-FR"/>
          </a:p>
        </p:txBody>
      </p:sp>
      <p:sp>
        <p:nvSpPr>
          <p:cNvPr id="4" name="ZoneTexte 3">
            <a:extLst>
              <a:ext uri="{FF2B5EF4-FFF2-40B4-BE49-F238E27FC236}">
                <a16:creationId xmlns:a16="http://schemas.microsoft.com/office/drawing/2014/main" id="{C7771591-C898-5BE4-76F0-F18B395E6E2C}"/>
              </a:ext>
            </a:extLst>
          </p:cNvPr>
          <p:cNvSpPr txBox="1"/>
          <p:nvPr/>
        </p:nvSpPr>
        <p:spPr>
          <a:xfrm>
            <a:off x="3157979" y="538805"/>
            <a:ext cx="7456602" cy="523220"/>
          </a:xfrm>
          <a:prstGeom prst="rect">
            <a:avLst/>
          </a:prstGeom>
          <a:noFill/>
        </p:spPr>
        <p:txBody>
          <a:bodyPr wrap="square" rtlCol="0">
            <a:spAutoFit/>
          </a:bodyPr>
          <a:lstStyle/>
          <a:p>
            <a:r>
              <a:rPr lang="fr-FR" sz="2800"/>
              <a:t>Méthodes de </a:t>
            </a:r>
            <a:r>
              <a:rPr lang="fr-FR" sz="2800" b="1"/>
              <a:t>lutte contre la légionella</a:t>
            </a:r>
          </a:p>
        </p:txBody>
      </p:sp>
    </p:spTree>
    <p:extLst>
      <p:ext uri="{BB962C8B-B14F-4D97-AF65-F5344CB8AC3E}">
        <p14:creationId xmlns:p14="http://schemas.microsoft.com/office/powerpoint/2010/main" val="424224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2700-B9A6-E6EE-CECD-33D297271EBF}"/>
            </a:ext>
          </a:extLst>
        </p:cNvPr>
        <p:cNvGrpSpPr/>
        <p:nvPr/>
      </p:nvGrpSpPr>
      <p:grpSpPr>
        <a:xfrm>
          <a:off x="0" y="0"/>
          <a:ext cx="0" cy="0"/>
          <a:chOff x="0" y="0"/>
          <a:chExt cx="0" cy="0"/>
        </a:xfrm>
      </p:grpSpPr>
      <p:sp>
        <p:nvSpPr>
          <p:cNvPr id="7" name="AutoShape 2" descr="flyer_salon-2_2018">
            <a:extLst>
              <a:ext uri="{FF2B5EF4-FFF2-40B4-BE49-F238E27FC236}">
                <a16:creationId xmlns:a16="http://schemas.microsoft.com/office/drawing/2014/main" id="{EC18858F-B2BE-8485-9DB8-DD7B86CB6308}"/>
              </a:ext>
            </a:extLst>
          </p:cNvPr>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a:extLst>
              <a:ext uri="{FF2B5EF4-FFF2-40B4-BE49-F238E27FC236}">
                <a16:creationId xmlns:a16="http://schemas.microsoft.com/office/drawing/2014/main" id="{7CBB298F-7F7F-157F-F5E9-E3B58E81F5EF}"/>
              </a:ext>
            </a:extLst>
          </p:cNvPr>
          <p:cNvSpPr txBox="1"/>
          <p:nvPr/>
        </p:nvSpPr>
        <p:spPr>
          <a:xfrm>
            <a:off x="241982" y="1337386"/>
            <a:ext cx="11645218" cy="3139321"/>
          </a:xfrm>
          <a:prstGeom prst="rect">
            <a:avLst/>
          </a:prstGeom>
          <a:noFill/>
        </p:spPr>
        <p:txBody>
          <a:bodyPr wrap="square" rtlCol="0">
            <a:spAutoFit/>
          </a:bodyPr>
          <a:lstStyle/>
          <a:p>
            <a:r>
              <a:rPr lang="fr-FR"/>
              <a:t>Moins risqué pour la santé et utilisable </a:t>
            </a:r>
            <a:r>
              <a:rPr lang="fr-FR" b="1"/>
              <a:t>sans limite de durée</a:t>
            </a:r>
            <a:r>
              <a:rPr lang="fr-FR"/>
              <a:t> à raison d’une fois par semaine:</a:t>
            </a:r>
          </a:p>
          <a:p>
            <a:endParaRPr lang="fr-FR">
              <a:sym typeface="Wingdings" panose="05000000000000000000" pitchFamily="2" charset="2"/>
            </a:endParaRPr>
          </a:p>
          <a:p>
            <a:r>
              <a:rPr lang="fr-FR">
                <a:sym typeface="Wingdings" panose="05000000000000000000" pitchFamily="2" charset="2"/>
              </a:rPr>
              <a:t></a:t>
            </a:r>
            <a:r>
              <a:rPr lang="fr-FR" b="1">
                <a:sym typeface="Wingdings" panose="05000000000000000000" pitchFamily="2" charset="2"/>
              </a:rPr>
              <a:t>le traitement thermique</a:t>
            </a:r>
            <a:r>
              <a:rPr lang="fr-FR">
                <a:sym typeface="Wingdings" panose="05000000000000000000" pitchFamily="2" charset="2"/>
              </a:rPr>
              <a:t>:</a:t>
            </a:r>
          </a:p>
          <a:p>
            <a:pPr lvl="2"/>
            <a:r>
              <a:rPr lang="fr-FR">
                <a:sym typeface="Wingdings" panose="05000000000000000000" pitchFamily="2" charset="2"/>
              </a:rPr>
              <a:t>Ce type de traitement consiste à porter l’eau du réseau à une température au-delà du seuil létal de Legionella pneumophila, c’est-à-dire:</a:t>
            </a:r>
          </a:p>
          <a:p>
            <a:pPr marL="1657350" lvl="3" indent="-285750">
              <a:buFont typeface="Arial" panose="020B0604020202020204" pitchFamily="34" charset="0"/>
              <a:buChar char="•"/>
            </a:pPr>
            <a:r>
              <a:rPr lang="fr-FR">
                <a:sym typeface="Wingdings" panose="05000000000000000000" pitchFamily="2" charset="2"/>
              </a:rPr>
              <a:t>50 à 60°C dans le réseau en continu</a:t>
            </a:r>
          </a:p>
          <a:p>
            <a:pPr marL="1657350" lvl="3" indent="-285750">
              <a:buFont typeface="Arial" panose="020B0604020202020204" pitchFamily="34" charset="0"/>
              <a:buChar char="•"/>
            </a:pPr>
            <a:r>
              <a:rPr lang="fr-FR">
                <a:sym typeface="Wingdings" panose="05000000000000000000" pitchFamily="2" charset="2"/>
              </a:rPr>
              <a:t>70°C pendant 30 minutes minimum pour un traitement discontinu </a:t>
            </a:r>
          </a:p>
          <a:p>
            <a:pPr marL="623888" lvl="3"/>
            <a:r>
              <a:rPr lang="fr-FR">
                <a:sym typeface="Wingdings" panose="05000000000000000000" pitchFamily="2" charset="2"/>
              </a:rPr>
              <a:t>Attention: une température supérieure à 50°C n’est pas recommandée au niveau des robinets, le risque de brûlures étant à prendre en compte:</a:t>
            </a:r>
          </a:p>
          <a:p>
            <a:r>
              <a:rPr lang="fr-FR">
                <a:sym typeface="Wingdings" panose="05000000000000000000" pitchFamily="2" charset="2"/>
              </a:rPr>
              <a:t>	</a:t>
            </a:r>
            <a:endParaRPr lang="fr-FR"/>
          </a:p>
          <a:p>
            <a:r>
              <a:rPr lang="fr-FR"/>
              <a:t>	</a:t>
            </a:r>
          </a:p>
        </p:txBody>
      </p:sp>
      <p:pic>
        <p:nvPicPr>
          <p:cNvPr id="3" name="Image 2">
            <a:extLst>
              <a:ext uri="{FF2B5EF4-FFF2-40B4-BE49-F238E27FC236}">
                <a16:creationId xmlns:a16="http://schemas.microsoft.com/office/drawing/2014/main" id="{A034F591-18F1-6970-667D-E832057C4BFD}"/>
              </a:ext>
            </a:extLst>
          </p:cNvPr>
          <p:cNvPicPr>
            <a:picLocks noChangeAspect="1"/>
          </p:cNvPicPr>
          <p:nvPr/>
        </p:nvPicPr>
        <p:blipFill>
          <a:blip r:embed="rId2"/>
          <a:stretch>
            <a:fillRect/>
          </a:stretch>
        </p:blipFill>
        <p:spPr>
          <a:xfrm>
            <a:off x="1994485" y="3984205"/>
            <a:ext cx="7768889" cy="2334990"/>
          </a:xfrm>
          <a:prstGeom prst="rect">
            <a:avLst/>
          </a:prstGeom>
        </p:spPr>
      </p:pic>
      <p:sp>
        <p:nvSpPr>
          <p:cNvPr id="2" name="ZoneTexte 1">
            <a:extLst>
              <a:ext uri="{FF2B5EF4-FFF2-40B4-BE49-F238E27FC236}">
                <a16:creationId xmlns:a16="http://schemas.microsoft.com/office/drawing/2014/main" id="{C43DC519-7202-FE18-5C3F-286FAAA83167}"/>
              </a:ext>
            </a:extLst>
          </p:cNvPr>
          <p:cNvSpPr txBox="1"/>
          <p:nvPr/>
        </p:nvSpPr>
        <p:spPr>
          <a:xfrm>
            <a:off x="873449" y="6319195"/>
            <a:ext cx="6088067" cy="400110"/>
          </a:xfrm>
          <a:prstGeom prst="rect">
            <a:avLst/>
          </a:prstGeom>
          <a:noFill/>
        </p:spPr>
        <p:txBody>
          <a:bodyPr wrap="square" rtlCol="0">
            <a:spAutoFit/>
          </a:bodyPr>
          <a:lstStyle/>
          <a:p>
            <a:r>
              <a:rPr lang="fr-FR" sz="2000" b="1" u="sng">
                <a:solidFill>
                  <a:srgbClr val="FF0000"/>
                </a:solidFill>
              </a:rPr>
              <a:t>rappel: </a:t>
            </a:r>
            <a:r>
              <a:rPr lang="fr-FR"/>
              <a:t>traitements </a:t>
            </a:r>
            <a:r>
              <a:rPr lang="fr-FR" b="1"/>
              <a:t>sans effets</a:t>
            </a:r>
            <a:r>
              <a:rPr lang="fr-FR"/>
              <a:t> sur les « </a:t>
            </a:r>
            <a:r>
              <a:rPr lang="fr-FR" b="1" i="1"/>
              <a:t>bras morts</a:t>
            </a:r>
            <a:r>
              <a:rPr lang="fr-FR"/>
              <a:t> »</a:t>
            </a:r>
          </a:p>
        </p:txBody>
      </p:sp>
      <p:sp>
        <p:nvSpPr>
          <p:cNvPr id="4" name="ZoneTexte 3">
            <a:extLst>
              <a:ext uri="{FF2B5EF4-FFF2-40B4-BE49-F238E27FC236}">
                <a16:creationId xmlns:a16="http://schemas.microsoft.com/office/drawing/2014/main" id="{093B6275-B3F2-50BB-0AF5-34CC1117D882}"/>
              </a:ext>
            </a:extLst>
          </p:cNvPr>
          <p:cNvSpPr txBox="1"/>
          <p:nvPr/>
        </p:nvSpPr>
        <p:spPr>
          <a:xfrm>
            <a:off x="3157979" y="538805"/>
            <a:ext cx="7456602" cy="523220"/>
          </a:xfrm>
          <a:prstGeom prst="rect">
            <a:avLst/>
          </a:prstGeom>
          <a:noFill/>
        </p:spPr>
        <p:txBody>
          <a:bodyPr wrap="square" rtlCol="0">
            <a:spAutoFit/>
          </a:bodyPr>
          <a:lstStyle/>
          <a:p>
            <a:r>
              <a:rPr lang="fr-FR" sz="2800"/>
              <a:t>Méthodes de </a:t>
            </a:r>
            <a:r>
              <a:rPr lang="fr-FR" sz="2800" b="1"/>
              <a:t>lutte contre la légionella</a:t>
            </a:r>
          </a:p>
        </p:txBody>
      </p:sp>
    </p:spTree>
    <p:extLst>
      <p:ext uri="{BB962C8B-B14F-4D97-AF65-F5344CB8AC3E}">
        <p14:creationId xmlns:p14="http://schemas.microsoft.com/office/powerpoint/2010/main" val="163413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33105" y="474345"/>
            <a:ext cx="10871967" cy="5909310"/>
          </a:xfrm>
          <a:prstGeom prst="rect">
            <a:avLst/>
          </a:prstGeom>
          <a:noFill/>
        </p:spPr>
        <p:txBody>
          <a:bodyPr wrap="square" rtlCol="0">
            <a:spAutoFit/>
          </a:bodyPr>
          <a:lstStyle/>
          <a:p>
            <a:r>
              <a:rPr lang="fr-FR"/>
              <a:t>Par ailleurs le biofilm est peu affecté par les traitements de type </a:t>
            </a:r>
            <a:r>
              <a:rPr lang="fr-FR" b="1"/>
              <a:t>chloration</a:t>
            </a:r>
            <a:r>
              <a:rPr lang="fr-FR"/>
              <a:t>, en continu ou choc, pas plus que les amibes qui peuvent accueillir en leur sein des bactéries dont </a:t>
            </a:r>
            <a:r>
              <a:rPr lang="fr-FR" b="1"/>
              <a:t>Legionella pneumophila</a:t>
            </a:r>
            <a:r>
              <a:rPr lang="fr-FR"/>
              <a:t>;</a:t>
            </a:r>
          </a:p>
          <a:p>
            <a:endParaRPr lang="fr-FR">
              <a:sym typeface="Wingdings" panose="05000000000000000000" pitchFamily="2" charset="2"/>
            </a:endParaRPr>
          </a:p>
          <a:p>
            <a:r>
              <a:rPr lang="fr-FR">
                <a:sym typeface="Wingdings" panose="05000000000000000000" pitchFamily="2" charset="2"/>
              </a:rPr>
              <a:t>La plupart du temps, seule </a:t>
            </a:r>
            <a:r>
              <a:rPr lang="fr-FR" b="1">
                <a:sym typeface="Wingdings" panose="05000000000000000000" pitchFamily="2" charset="2"/>
              </a:rPr>
              <a:t>une action combinée des 2 traitements chimique et thermique</a:t>
            </a:r>
            <a:r>
              <a:rPr lang="fr-FR">
                <a:sym typeface="Wingdings" panose="05000000000000000000" pitchFamily="2" charset="2"/>
              </a:rPr>
              <a:t> peubaisser la concentration excessive de la bactérie (traitement d’attaque).</a:t>
            </a:r>
          </a:p>
          <a:p>
            <a:endParaRPr lang="fr-FR">
              <a:sym typeface="Wingdings" panose="05000000000000000000" pitchFamily="2" charset="2"/>
            </a:endParaRPr>
          </a:p>
          <a:p>
            <a:r>
              <a:rPr lang="fr-FR">
                <a:sym typeface="Wingdings" panose="05000000000000000000" pitchFamily="2" charset="2"/>
              </a:rPr>
              <a:t>Si les conditions sont réunies il y un risque de les voir se multiplier à nouveau dans l’installation, untraitement de fond est donc indispensable</a:t>
            </a:r>
          </a:p>
          <a:p>
            <a:endParaRPr lang="fr-FR">
              <a:sym typeface="Wingdings" panose="05000000000000000000" pitchFamily="2" charset="2"/>
            </a:endParaRPr>
          </a:p>
          <a:p>
            <a:r>
              <a:rPr lang="fr-FR">
                <a:sym typeface="Wingdings" panose="05000000000000000000" pitchFamily="2" charset="2"/>
              </a:rPr>
              <a:t>On n’éradique pas la bactérie, on la maintient sous un seuil critique </a:t>
            </a:r>
            <a:r>
              <a:rPr lang="fr-FR"/>
              <a:t>exprimé en UFC (</a:t>
            </a:r>
            <a:r>
              <a:rPr lang="fr-FR" b="1"/>
              <a:t>Unité Formant Colonie</a:t>
            </a:r>
            <a:r>
              <a:rPr lang="fr-FR"/>
              <a:t>):</a:t>
            </a:r>
          </a:p>
          <a:p>
            <a:r>
              <a:rPr lang="fr-FR">
                <a:sym typeface="Wingdings" panose="05000000000000000000" pitchFamily="2" charset="2"/>
              </a:rPr>
              <a:t>		</a:t>
            </a:r>
          </a:p>
          <a:p>
            <a:r>
              <a:rPr lang="fr-FR">
                <a:sym typeface="Wingdings" panose="05000000000000000000" pitchFamily="2" charset="2"/>
              </a:rPr>
              <a:t>		-</a:t>
            </a:r>
            <a:r>
              <a:rPr lang="fr-FR" b="1">
                <a:sym typeface="Wingdings" panose="05000000000000000000" pitchFamily="2" charset="2"/>
              </a:rPr>
              <a:t>1000 UFC </a:t>
            </a:r>
            <a:r>
              <a:rPr lang="fr-FR">
                <a:sym typeface="Wingdings" panose="05000000000000000000" pitchFamily="2" charset="2"/>
              </a:rPr>
              <a:t>maxi pour une population en ‘bonne santé’</a:t>
            </a:r>
          </a:p>
          <a:p>
            <a:r>
              <a:rPr lang="fr-FR">
                <a:sym typeface="Wingdings" panose="05000000000000000000" pitchFamily="2" charset="2"/>
              </a:rPr>
              <a:t>		-</a:t>
            </a:r>
            <a:r>
              <a:rPr lang="fr-FR" b="1">
                <a:sym typeface="Wingdings" panose="05000000000000000000" pitchFamily="2" charset="2"/>
              </a:rPr>
              <a:t>100 UFC </a:t>
            </a:r>
            <a:r>
              <a:rPr lang="fr-FR">
                <a:sym typeface="Wingdings" panose="05000000000000000000" pitchFamily="2" charset="2"/>
              </a:rPr>
              <a:t>pour un public fragile (personnes âgées ou souffrant d’affections pulmonaires)</a:t>
            </a:r>
          </a:p>
          <a:p>
            <a:endParaRPr lang="fr-FR">
              <a:sym typeface="Wingdings" panose="05000000000000000000" pitchFamily="2" charset="2"/>
            </a:endParaRPr>
          </a:p>
          <a:p>
            <a:r>
              <a:rPr lang="fr-FR">
                <a:sym typeface="Wingdings" panose="05000000000000000000" pitchFamily="2" charset="2"/>
              </a:rPr>
              <a:t>La légionnelose, classée </a:t>
            </a:r>
            <a:r>
              <a:rPr lang="fr-FR" b="1">
                <a:sym typeface="Wingdings" panose="05000000000000000000" pitchFamily="2" charset="2"/>
              </a:rPr>
              <a:t>MDO</a:t>
            </a:r>
            <a:r>
              <a:rPr lang="fr-FR">
                <a:sym typeface="Wingdings" panose="05000000000000000000" pitchFamily="2" charset="2"/>
              </a:rPr>
              <a:t> (Maladie à Déclaration Obligatoire) est </a:t>
            </a:r>
            <a:r>
              <a:rPr lang="fr-FR" b="1">
                <a:sym typeface="Wingdings" panose="05000000000000000000" pitchFamily="2" charset="2"/>
              </a:rPr>
              <a:t>mortelle dans 11% </a:t>
            </a:r>
            <a:r>
              <a:rPr lang="fr-FR">
                <a:sym typeface="Wingdings" panose="05000000000000000000" pitchFamily="2" charset="2"/>
              </a:rPr>
              <a:t>des cas de contamination.</a:t>
            </a:r>
          </a:p>
          <a:p>
            <a:endParaRPr lang="fr-FR">
              <a:sym typeface="Wingdings" panose="05000000000000000000" pitchFamily="2" charset="2"/>
            </a:endParaRPr>
          </a:p>
          <a:p>
            <a:r>
              <a:rPr lang="fr-FR">
                <a:sym typeface="Wingdings" panose="05000000000000000000" pitchFamily="2" charset="2"/>
              </a:rPr>
              <a:t>Pour mémoire le Covid, lors de la dernière pandémie, présenta un taux de mortalité de </a:t>
            </a:r>
            <a:r>
              <a:rPr lang="fr-FR" b="1">
                <a:sym typeface="Wingdings" panose="05000000000000000000" pitchFamily="2" charset="2"/>
              </a:rPr>
              <a:t>0,4 à 0,5%..... </a:t>
            </a:r>
          </a:p>
          <a:p>
            <a:endParaRPr lang="fr-FR">
              <a:sym typeface="Wingdings" panose="05000000000000000000" pitchFamily="2" charset="2"/>
            </a:endParaRPr>
          </a:p>
          <a:p>
            <a:endParaRPr lang="fr-FR">
              <a:sym typeface="Wingdings" panose="05000000000000000000" pitchFamily="2" charset="2"/>
            </a:endParaRPr>
          </a:p>
          <a:p>
            <a:r>
              <a:rPr lang="fr-FR">
                <a:sym typeface="Wingdings" panose="05000000000000000000" pitchFamily="2" charset="2"/>
              </a:rPr>
              <a:t>	</a:t>
            </a:r>
            <a:endParaRPr lang="fr-FR"/>
          </a:p>
          <a:p>
            <a:r>
              <a:rPr lang="fr-FR"/>
              <a:t>	</a:t>
            </a:r>
          </a:p>
        </p:txBody>
      </p:sp>
    </p:spTree>
    <p:extLst>
      <p:ext uri="{BB962C8B-B14F-4D97-AF65-F5344CB8AC3E}">
        <p14:creationId xmlns:p14="http://schemas.microsoft.com/office/powerpoint/2010/main" val="398830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2936878" y="697850"/>
            <a:ext cx="6318243" cy="523220"/>
          </a:xfrm>
          <a:prstGeom prst="rect">
            <a:avLst/>
          </a:prstGeom>
          <a:noFill/>
        </p:spPr>
        <p:txBody>
          <a:bodyPr wrap="square" rtlCol="0">
            <a:spAutoFit/>
          </a:bodyPr>
          <a:lstStyle/>
          <a:p>
            <a:r>
              <a:rPr lang="fr-FR" sz="2800"/>
              <a:t>Méthodes de </a:t>
            </a:r>
            <a:r>
              <a:rPr lang="fr-FR" sz="2800" b="1"/>
              <a:t>lutte contre la légionella</a:t>
            </a:r>
          </a:p>
        </p:txBody>
      </p:sp>
      <p:sp>
        <p:nvSpPr>
          <p:cNvPr id="2" name="ZoneTexte 1">
            <a:extLst>
              <a:ext uri="{FF2B5EF4-FFF2-40B4-BE49-F238E27FC236}">
                <a16:creationId xmlns:a16="http://schemas.microsoft.com/office/drawing/2014/main" id="{299AC880-8F54-9078-E837-1A7011BF42F3}"/>
              </a:ext>
            </a:extLst>
          </p:cNvPr>
          <p:cNvSpPr txBox="1"/>
          <p:nvPr/>
        </p:nvSpPr>
        <p:spPr>
          <a:xfrm>
            <a:off x="443715" y="1673525"/>
            <a:ext cx="11469364" cy="2862322"/>
          </a:xfrm>
          <a:prstGeom prst="rect">
            <a:avLst/>
          </a:prstGeom>
          <a:noFill/>
        </p:spPr>
        <p:txBody>
          <a:bodyPr wrap="square" rtlCol="0">
            <a:spAutoFit/>
          </a:bodyPr>
          <a:lstStyle/>
          <a:p>
            <a:r>
              <a:rPr lang="fr-FR">
                <a:sym typeface="Wingdings" panose="05000000000000000000" pitchFamily="2" charset="2"/>
              </a:rPr>
              <a:t>Les </a:t>
            </a:r>
            <a:r>
              <a:rPr lang="fr-FR" b="1">
                <a:sym typeface="Wingdings" panose="05000000000000000000" pitchFamily="2" charset="2"/>
              </a:rPr>
              <a:t>actions préventives</a:t>
            </a:r>
            <a:r>
              <a:rPr lang="fr-FR">
                <a:sym typeface="Wingdings" panose="05000000000000000000" pitchFamily="2" charset="2"/>
              </a:rPr>
              <a:t> prévues dans les </a:t>
            </a:r>
            <a:r>
              <a:rPr lang="fr-FR" b="1">
                <a:sym typeface="Wingdings" panose="05000000000000000000" pitchFamily="2" charset="2"/>
              </a:rPr>
              <a:t>gammes de maintenance</a:t>
            </a:r>
            <a:r>
              <a:rPr lang="fr-FR">
                <a:sym typeface="Wingdings" panose="05000000000000000000" pitchFamily="2" charset="2"/>
              </a:rPr>
              <a:t>  permettent de limiter l’implantation et la prolifération des colonies bactérienne dans le réseau ECS…..elles </a:t>
            </a:r>
            <a:r>
              <a:rPr lang="fr-FR" b="1">
                <a:sym typeface="Wingdings" panose="05000000000000000000" pitchFamily="2" charset="2"/>
              </a:rPr>
              <a:t>sont donc primordiales</a:t>
            </a:r>
            <a:r>
              <a:rPr lang="fr-FR">
                <a:sym typeface="Wingdings" panose="05000000000000000000" pitchFamily="2" charset="2"/>
              </a:rPr>
              <a:t>.</a:t>
            </a:r>
          </a:p>
          <a:p>
            <a:endParaRPr lang="fr-FR">
              <a:sym typeface="Wingdings" panose="05000000000000000000" pitchFamily="2" charset="2"/>
            </a:endParaRPr>
          </a:p>
          <a:p>
            <a:r>
              <a:rPr lang="fr-FR">
                <a:sym typeface="Wingdings" panose="05000000000000000000" pitchFamily="2" charset="2"/>
              </a:rPr>
              <a:t>Parmis elles:</a:t>
            </a:r>
          </a:p>
          <a:p>
            <a:endParaRPr lang="fr-FR">
              <a:sym typeface="Wingdings" panose="05000000000000000000" pitchFamily="2" charset="2"/>
            </a:endParaRPr>
          </a:p>
          <a:p>
            <a:r>
              <a:rPr lang="fr-FR">
                <a:sym typeface="Wingdings" panose="05000000000000000000" pitchFamily="2" charset="2"/>
              </a:rPr>
              <a:t>	 contrôle et relevé mensuel des température de départ et de retour de la boucle </a:t>
            </a:r>
          </a:p>
          <a:p>
            <a:r>
              <a:rPr lang="fr-FR">
                <a:sym typeface="Wingdings" panose="05000000000000000000" pitchFamily="2" charset="2"/>
              </a:rPr>
              <a:t>	 chasses régulières du fond de ballon pour éliminer les boues</a:t>
            </a:r>
          </a:p>
          <a:p>
            <a:r>
              <a:rPr lang="fr-FR">
                <a:sym typeface="Wingdings" panose="05000000000000000000" pitchFamily="2" charset="2"/>
              </a:rPr>
              <a:t>	 nettoyage annuelle du ballon (après ouverture de la trappe de visite)</a:t>
            </a:r>
          </a:p>
          <a:p>
            <a:r>
              <a:rPr lang="fr-FR">
                <a:sym typeface="Wingdings" panose="05000000000000000000" pitchFamily="2" charset="2"/>
              </a:rPr>
              <a:t>	</a:t>
            </a:r>
          </a:p>
          <a:p>
            <a:endParaRPr lang="fr-FR"/>
          </a:p>
        </p:txBody>
      </p:sp>
    </p:spTree>
    <p:extLst>
      <p:ext uri="{BB962C8B-B14F-4D97-AF65-F5344CB8AC3E}">
        <p14:creationId xmlns:p14="http://schemas.microsoft.com/office/powerpoint/2010/main" val="324940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083887" y="638461"/>
            <a:ext cx="3928604" cy="3882834"/>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79509" y="205618"/>
            <a:ext cx="7798396" cy="4893647"/>
          </a:xfrm>
          <a:prstGeom prst="rect">
            <a:avLst/>
          </a:prstGeom>
          <a:noFill/>
        </p:spPr>
        <p:txBody>
          <a:bodyPr wrap="square" rtlCol="0">
            <a:spAutoFit/>
          </a:bodyPr>
          <a:lstStyle/>
          <a:p>
            <a:r>
              <a:rPr lang="fr-FR"/>
              <a:t>		</a:t>
            </a:r>
            <a:r>
              <a:rPr lang="fr-FR" sz="2400" b="1"/>
              <a:t>Facteur aggravant:</a:t>
            </a:r>
          </a:p>
          <a:p>
            <a:endParaRPr lang="fr-FR"/>
          </a:p>
          <a:p>
            <a:r>
              <a:rPr lang="fr-FR"/>
              <a:t>Suivant la ‘dureté’ de l’eau froide distribuée, il est possible que la teneur en sels minéraux votre installation d’ECS nécessite d’être diminuée. </a:t>
            </a:r>
          </a:p>
          <a:p>
            <a:endParaRPr lang="fr-FR"/>
          </a:p>
          <a:p>
            <a:r>
              <a:rPr lang="fr-FR"/>
              <a:t>En effet, ceux-ci précipitent de manière préférentielle sur </a:t>
            </a:r>
            <a:r>
              <a:rPr lang="fr-FR" b="1"/>
              <a:t>les surfaces chaudes</a:t>
            </a:r>
            <a:r>
              <a:rPr lang="fr-FR"/>
              <a:t>: 		-intérieurs des </a:t>
            </a:r>
            <a:r>
              <a:rPr lang="fr-FR" b="1"/>
              <a:t>ballons de stockage</a:t>
            </a:r>
            <a:r>
              <a:rPr lang="fr-FR"/>
              <a:t>, </a:t>
            </a:r>
          </a:p>
          <a:p>
            <a:r>
              <a:rPr lang="fr-FR"/>
              <a:t>		-</a:t>
            </a:r>
            <a:r>
              <a:rPr lang="fr-FR" b="1"/>
              <a:t>échangeurs</a:t>
            </a:r>
            <a:r>
              <a:rPr lang="fr-FR"/>
              <a:t>, </a:t>
            </a:r>
          </a:p>
          <a:p>
            <a:r>
              <a:rPr lang="fr-FR"/>
              <a:t>		-</a:t>
            </a:r>
            <a:r>
              <a:rPr lang="fr-FR" b="1"/>
              <a:t>canalisations</a:t>
            </a:r>
            <a:r>
              <a:rPr lang="fr-FR"/>
              <a:t>. </a:t>
            </a:r>
          </a:p>
          <a:p>
            <a:endParaRPr lang="fr-FR"/>
          </a:p>
          <a:p>
            <a:r>
              <a:rPr lang="fr-FR"/>
              <a:t>Les surfaces ainsi ‘entartrées’, outre la réduction des sections de passage pour les canalisations, deviennnent donc des supports idéaux pour les boues et les bactéries, plus particulièrement </a:t>
            </a:r>
            <a:r>
              <a:rPr lang="fr-FR" b="1" i="1"/>
              <a:t>Legionella pneumophila</a:t>
            </a:r>
            <a:r>
              <a:rPr lang="fr-FR"/>
              <a:t>.</a:t>
            </a:r>
          </a:p>
          <a:p>
            <a:endParaRPr lang="fr-FR"/>
          </a:p>
          <a:p>
            <a:r>
              <a:rPr lang="fr-FR"/>
              <a:t>L’installation d’un </a:t>
            </a:r>
            <a:r>
              <a:rPr lang="fr-FR" b="1"/>
              <a:t>adoucisseur</a:t>
            </a:r>
            <a:r>
              <a:rPr lang="fr-FR"/>
              <a:t> est souvent la seule solution pour lutter contre cela.</a:t>
            </a:r>
          </a:p>
          <a:p>
            <a:endParaRPr lang="fr-FR"/>
          </a:p>
        </p:txBody>
      </p:sp>
      <p:sp>
        <p:nvSpPr>
          <p:cNvPr id="3" name="ZoneTexte 2"/>
          <p:cNvSpPr txBox="1"/>
          <p:nvPr/>
        </p:nvSpPr>
        <p:spPr>
          <a:xfrm>
            <a:off x="316583" y="5774358"/>
            <a:ext cx="11803529" cy="584775"/>
          </a:xfrm>
          <a:prstGeom prst="rect">
            <a:avLst/>
          </a:prstGeom>
          <a:noFill/>
        </p:spPr>
        <p:txBody>
          <a:bodyPr wrap="square" rtlCol="0">
            <a:spAutoFit/>
          </a:bodyPr>
          <a:lstStyle/>
          <a:p>
            <a:r>
              <a:rPr lang="fr-FR" sz="1600"/>
              <a:t>Nota: l’</a:t>
            </a:r>
            <a:r>
              <a:rPr lang="fr-FR" sz="1600" b="1"/>
              <a:t>ARC</a:t>
            </a:r>
            <a:r>
              <a:rPr lang="fr-FR" sz="1600"/>
              <a:t>, en accord avec l’étude de 2019 ménée par l’</a:t>
            </a:r>
            <a:r>
              <a:rPr lang="fr-FR" sz="1600" b="1"/>
              <a:t>ANSES</a:t>
            </a:r>
            <a:r>
              <a:rPr lang="fr-FR" sz="1600"/>
              <a:t>, déconseille le recours à des systèmes ‘pseudo-écologiques’, qui n’ont de bénéfices que pour des distributeurs qui investissent plus en communication qu’en R&amp;D…..</a:t>
            </a:r>
          </a:p>
        </p:txBody>
      </p:sp>
    </p:spTree>
    <p:extLst>
      <p:ext uri="{BB962C8B-B14F-4D97-AF65-F5344CB8AC3E}">
        <p14:creationId xmlns:p14="http://schemas.microsoft.com/office/powerpoint/2010/main" val="412669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382493" y="293301"/>
            <a:ext cx="10253757" cy="2123658"/>
          </a:xfrm>
          <a:prstGeom prst="rect">
            <a:avLst/>
          </a:prstGeom>
          <a:noFill/>
        </p:spPr>
        <p:txBody>
          <a:bodyPr wrap="square" rtlCol="0">
            <a:spAutoFit/>
          </a:bodyPr>
          <a:lstStyle/>
          <a:p>
            <a:r>
              <a:rPr lang="fr-FR"/>
              <a:t>	</a:t>
            </a:r>
            <a:r>
              <a:rPr lang="fr-FR" sz="2400" b="1"/>
              <a:t>adoucisseur:</a:t>
            </a:r>
            <a:endParaRPr lang="fr-FR"/>
          </a:p>
          <a:p>
            <a:r>
              <a:rPr lang="fr-FR"/>
              <a:t>L’installation d’un adoucisseur est souvent la seule solution pour maintenir le tartre dans des limites acceptables, la totalité de l’ECS doit être traitée, contrairement à l’eau froide qui doit rester brute.</a:t>
            </a:r>
          </a:p>
          <a:p>
            <a:endParaRPr lang="fr-FR"/>
          </a:p>
          <a:p>
            <a:r>
              <a:rPr lang="fr-FR"/>
              <a:t>Pour un traitement continu et un disponibilité permanente, un appareil doté de 2 réservoirs de résine est indispensable, l’un prenant le relais de l’autre pendant qu’il se régénère.</a:t>
            </a:r>
          </a:p>
          <a:p>
            <a:endParaRPr lang="fr-FR"/>
          </a:p>
        </p:txBody>
      </p:sp>
      <p:sp>
        <p:nvSpPr>
          <p:cNvPr id="6" name="ZoneTexte 5"/>
          <p:cNvSpPr txBox="1"/>
          <p:nvPr/>
        </p:nvSpPr>
        <p:spPr>
          <a:xfrm>
            <a:off x="6348840" y="2463448"/>
            <a:ext cx="5460722" cy="3693319"/>
          </a:xfrm>
          <a:prstGeom prst="rect">
            <a:avLst/>
          </a:prstGeom>
          <a:noFill/>
        </p:spPr>
        <p:txBody>
          <a:bodyPr wrap="square" rtlCol="0">
            <a:spAutoFit/>
          </a:bodyPr>
          <a:lstStyle/>
          <a:p>
            <a:r>
              <a:rPr lang="fr-FR"/>
              <a:t>La capacité doit être adaptée à la consommation d’ECS:</a:t>
            </a:r>
          </a:p>
          <a:p>
            <a:r>
              <a:rPr lang="fr-FR">
                <a:sym typeface="Wingdings" panose="05000000000000000000" pitchFamily="2" charset="2"/>
              </a:rPr>
              <a:t></a:t>
            </a:r>
            <a:r>
              <a:rPr lang="fr-FR"/>
              <a:t>trop grande, la résine risque de ne pas être saturée au moment du rinçage avec la saumure, entraînant ainsi </a:t>
            </a:r>
            <a:r>
              <a:rPr lang="fr-FR">
                <a:highlight>
                  <a:srgbClr val="FFFF00"/>
                </a:highlight>
              </a:rPr>
              <a:t>une surconsommation de sel</a:t>
            </a:r>
            <a:r>
              <a:rPr lang="fr-FR"/>
              <a:t>. </a:t>
            </a:r>
          </a:p>
          <a:p>
            <a:r>
              <a:rPr lang="fr-FR"/>
              <a:t>Un intervalle de </a:t>
            </a:r>
            <a:r>
              <a:rPr lang="fr-FR" u="sng"/>
              <a:t>4 jours maxi </a:t>
            </a:r>
            <a:r>
              <a:rPr lang="fr-FR"/>
              <a:t>est nécessaire entre 2 régénérations.</a:t>
            </a:r>
          </a:p>
          <a:p>
            <a:r>
              <a:rPr lang="fr-FR"/>
              <a:t>La saturation des résines est plus rapide quand le TH est élevé, la taille du bac à sel doit permettre une autonomie suffisante pour couvrir l’intervalle entre 2 visites du chauffagiste. </a:t>
            </a:r>
          </a:p>
          <a:p>
            <a:r>
              <a:rPr lang="fr-FR"/>
              <a:t>Un contrat spécifique pour une maintenance annuelle est recommandé ainsi que pour le disconnecteur </a:t>
            </a:r>
            <a:r>
              <a:rPr lang="fr-FR" b="1"/>
              <a:t>hydraulique indispensable</a:t>
            </a:r>
            <a:r>
              <a:rPr lang="fr-FR"/>
              <a:t>.</a:t>
            </a:r>
          </a:p>
        </p:txBody>
      </p:sp>
      <p:grpSp>
        <p:nvGrpSpPr>
          <p:cNvPr id="12" name="Groupe 11"/>
          <p:cNvGrpSpPr/>
          <p:nvPr/>
        </p:nvGrpSpPr>
        <p:grpSpPr>
          <a:xfrm>
            <a:off x="289422" y="2565402"/>
            <a:ext cx="5553740" cy="3999297"/>
            <a:chOff x="1488495" y="2556027"/>
            <a:chExt cx="5553740" cy="3999297"/>
          </a:xfrm>
        </p:grpSpPr>
        <p:grpSp>
          <p:nvGrpSpPr>
            <p:cNvPr id="3" name="Groupe 2"/>
            <p:cNvGrpSpPr/>
            <p:nvPr/>
          </p:nvGrpSpPr>
          <p:grpSpPr>
            <a:xfrm>
              <a:off x="1488495" y="2556027"/>
              <a:ext cx="5553740" cy="3999297"/>
              <a:chOff x="1488495" y="2556027"/>
              <a:chExt cx="5553740" cy="3999297"/>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495" y="2556027"/>
                <a:ext cx="5553740" cy="3999297"/>
              </a:xfrm>
              <a:prstGeom prst="rect">
                <a:avLst/>
              </a:prstGeom>
            </p:spPr>
          </p:pic>
          <p:sp>
            <p:nvSpPr>
              <p:cNvPr id="2" name="ZoneTexte 1"/>
              <p:cNvSpPr txBox="1"/>
              <p:nvPr/>
            </p:nvSpPr>
            <p:spPr>
              <a:xfrm>
                <a:off x="4042611" y="5698156"/>
                <a:ext cx="2550694" cy="830997"/>
              </a:xfrm>
              <a:prstGeom prst="rect">
                <a:avLst/>
              </a:prstGeom>
              <a:noFill/>
            </p:spPr>
            <p:txBody>
              <a:bodyPr wrap="square" rtlCol="0">
                <a:spAutoFit/>
              </a:bodyPr>
              <a:lstStyle/>
              <a:p>
                <a:r>
                  <a:rPr lang="fr-FR" sz="1200"/>
                  <a:t>Si des blocs de sels sont encores présents dans la saumure c’est que la concentration est suffisante, sinon il manque du sel….</a:t>
                </a:r>
              </a:p>
            </p:txBody>
          </p:sp>
        </p:grpSp>
        <p:cxnSp>
          <p:nvCxnSpPr>
            <p:cNvPr id="9" name="Connecteur droit avec flèche 8"/>
            <p:cNvCxnSpPr/>
            <p:nvPr/>
          </p:nvCxnSpPr>
          <p:spPr>
            <a:xfrm flipH="1" flipV="1">
              <a:off x="2618072" y="5804034"/>
              <a:ext cx="1443789" cy="1540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486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671558" y="342163"/>
            <a:ext cx="10253757" cy="738664"/>
          </a:xfrm>
          <a:prstGeom prst="rect">
            <a:avLst/>
          </a:prstGeom>
          <a:noFill/>
        </p:spPr>
        <p:txBody>
          <a:bodyPr wrap="square" rtlCol="0">
            <a:spAutoFit/>
          </a:bodyPr>
          <a:lstStyle/>
          <a:p>
            <a:r>
              <a:rPr lang="fr-FR"/>
              <a:t>	</a:t>
            </a:r>
            <a:r>
              <a:rPr lang="fr-FR" sz="2400" b="1"/>
              <a:t>disconnecteur:</a:t>
            </a:r>
            <a:endParaRPr lang="fr-FR"/>
          </a:p>
          <a:p>
            <a:endParaRPr lang="fr-FR"/>
          </a:p>
        </p:txBody>
      </p:sp>
      <p:sp>
        <p:nvSpPr>
          <p:cNvPr id="6" name="ZoneTexte 5"/>
          <p:cNvSpPr txBox="1"/>
          <p:nvPr/>
        </p:nvSpPr>
        <p:spPr>
          <a:xfrm>
            <a:off x="6870818" y="2709017"/>
            <a:ext cx="4700187" cy="369332"/>
          </a:xfrm>
          <a:prstGeom prst="rect">
            <a:avLst/>
          </a:prstGeom>
          <a:noFill/>
        </p:spPr>
        <p:txBody>
          <a:bodyPr wrap="square" rtlCol="0">
            <a:spAutoFit/>
          </a:bodyPr>
          <a:lstStyle/>
          <a:p>
            <a:endParaRPr lang="fr-FR"/>
          </a:p>
        </p:txBody>
      </p:sp>
      <p:pic>
        <p:nvPicPr>
          <p:cNvPr id="2" name="Image 1"/>
          <p:cNvPicPr>
            <a:picLocks noChangeAspect="1"/>
          </p:cNvPicPr>
          <p:nvPr/>
        </p:nvPicPr>
        <p:blipFill>
          <a:blip r:embed="rId2"/>
          <a:stretch>
            <a:fillRect/>
          </a:stretch>
        </p:blipFill>
        <p:spPr>
          <a:xfrm>
            <a:off x="1289969" y="1198875"/>
            <a:ext cx="7930942" cy="3839634"/>
          </a:xfrm>
          <a:prstGeom prst="rect">
            <a:avLst/>
          </a:prstGeom>
        </p:spPr>
      </p:pic>
      <p:sp>
        <p:nvSpPr>
          <p:cNvPr id="3" name="ZoneTexte 2"/>
          <p:cNvSpPr txBox="1"/>
          <p:nvPr/>
        </p:nvSpPr>
        <p:spPr>
          <a:xfrm>
            <a:off x="934071" y="5198680"/>
            <a:ext cx="10636933" cy="1200329"/>
          </a:xfrm>
          <a:prstGeom prst="rect">
            <a:avLst/>
          </a:prstGeom>
          <a:noFill/>
        </p:spPr>
        <p:txBody>
          <a:bodyPr wrap="square" rtlCol="0">
            <a:spAutoFit/>
          </a:bodyPr>
          <a:lstStyle/>
          <a:p>
            <a:r>
              <a:rPr lang="fr-FR"/>
              <a:t>Cet équipement permet d’éviter un ‘retour’ depuis le réseau privé vers le réseau public, avec le risque de polution induit.</a:t>
            </a:r>
          </a:p>
          <a:p>
            <a:r>
              <a:rPr lang="fr-FR"/>
              <a:t> </a:t>
            </a:r>
          </a:p>
          <a:p>
            <a:r>
              <a:rPr lang="fr-FR"/>
              <a:t>Son </a:t>
            </a:r>
            <a:r>
              <a:rPr lang="fr-FR" b="1"/>
              <a:t>entretien annuel est obligatoire</a:t>
            </a:r>
            <a:r>
              <a:rPr lang="fr-FR"/>
              <a:t> et généralement sous-traité par le mainteneur de l’installation principale.</a:t>
            </a:r>
          </a:p>
        </p:txBody>
      </p:sp>
    </p:spTree>
    <p:extLst>
      <p:ext uri="{BB962C8B-B14F-4D97-AF65-F5344CB8AC3E}">
        <p14:creationId xmlns:p14="http://schemas.microsoft.com/office/powerpoint/2010/main" val="129374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795829"/>
            <a:ext cx="11750467" cy="6186309"/>
          </a:xfrm>
          <a:prstGeom prst="rect">
            <a:avLst/>
          </a:prstGeom>
          <a:noFill/>
        </p:spPr>
        <p:txBody>
          <a:bodyPr wrap="square" rtlCol="0">
            <a:spAutoFit/>
          </a:bodyPr>
          <a:lstStyle/>
          <a:p>
            <a:r>
              <a:rPr lang="fr-FR"/>
              <a:t>La maintenance d’une installation collective d’ECS est donc une opération primordiale si on veut à la fois bénéficier d’une </a:t>
            </a:r>
            <a:r>
              <a:rPr lang="fr-FR" b="1"/>
              <a:t>installation sûre</a:t>
            </a:r>
            <a:r>
              <a:rPr lang="fr-FR"/>
              <a:t> en termes sanitaires, </a:t>
            </a:r>
            <a:r>
              <a:rPr lang="fr-FR" b="1"/>
              <a:t>confortable</a:t>
            </a:r>
            <a:r>
              <a:rPr lang="fr-FR"/>
              <a:t> et </a:t>
            </a:r>
            <a:r>
              <a:rPr lang="fr-FR" b="1"/>
              <a:t>la plus économique possible</a:t>
            </a:r>
            <a:r>
              <a:rPr lang="fr-FR"/>
              <a:t>.</a:t>
            </a:r>
          </a:p>
          <a:p>
            <a:endParaRPr lang="fr-FR"/>
          </a:p>
          <a:p>
            <a:r>
              <a:rPr lang="fr-FR"/>
              <a:t>Le coût croissant de l’énergie ayant évidemment un impact de plus en plus marqué sur le coût global de production d’un m3 d’eau chaude sanitaire, la part de l’eau froide prenant une part marginale dans la composition de ce prix, ce dernier est composé de plusieurs éléments distincts:</a:t>
            </a:r>
          </a:p>
          <a:p>
            <a:endParaRPr lang="fr-FR"/>
          </a:p>
          <a:p>
            <a:r>
              <a:rPr lang="fr-FR"/>
              <a:t>	-le coût de l’eau froide,</a:t>
            </a:r>
          </a:p>
          <a:p>
            <a:r>
              <a:rPr lang="fr-FR"/>
              <a:t>	-le coût de réchauffage d’eau froide </a:t>
            </a:r>
            <a:r>
              <a:rPr lang="fr-FR" sz="1400"/>
              <a:t>(proportionel au nombre de m3 d’EF et prix du kW/h)</a:t>
            </a:r>
          </a:p>
          <a:p>
            <a:r>
              <a:rPr lang="fr-FR"/>
              <a:t>	-le coût de réchauffage de la boucle </a:t>
            </a:r>
            <a:r>
              <a:rPr lang="fr-FR" sz="1400"/>
              <a:t>(avec la même énergie que le chauffage ou par résistance électrique)</a:t>
            </a:r>
          </a:p>
          <a:p>
            <a:r>
              <a:rPr lang="fr-FR"/>
              <a:t>	-les consommations éventuelles de sel s’il y a un adoucisseur</a:t>
            </a:r>
          </a:p>
          <a:p>
            <a:r>
              <a:rPr lang="fr-FR"/>
              <a:t>	-les coûts liés à la maintenance:</a:t>
            </a:r>
          </a:p>
          <a:p>
            <a:pPr marL="1520825" lvl="3" indent="-149225">
              <a:buFont typeface="Arial" panose="020B0604020202020204" pitchFamily="34" charset="0"/>
              <a:buChar char="•"/>
              <a:tabLst>
                <a:tab pos="1520825" algn="l"/>
              </a:tabLst>
            </a:pPr>
            <a:r>
              <a:rPr lang="fr-FR"/>
              <a:t>Contrat ECS sur 12 mois</a:t>
            </a:r>
          </a:p>
          <a:p>
            <a:pPr marL="1520825" lvl="3" indent="-149225">
              <a:buFont typeface="Arial" panose="020B0604020202020204" pitchFamily="34" charset="0"/>
              <a:buChar char="•"/>
              <a:tabLst>
                <a:tab pos="1520825" algn="l"/>
              </a:tabLst>
            </a:pPr>
            <a:r>
              <a:rPr lang="fr-FR"/>
              <a:t>Contrat adoucisseur</a:t>
            </a:r>
          </a:p>
          <a:p>
            <a:pPr marL="1520825" lvl="3" indent="-149225">
              <a:buFont typeface="Arial" panose="020B0604020202020204" pitchFamily="34" charset="0"/>
              <a:buChar char="•"/>
              <a:tabLst>
                <a:tab pos="1520825" algn="l"/>
              </a:tabLst>
            </a:pPr>
            <a:r>
              <a:rPr lang="fr-FR"/>
              <a:t>Maintenance annuelle disconnecteur</a:t>
            </a:r>
          </a:p>
          <a:p>
            <a:pPr lvl="3">
              <a:tabLst>
                <a:tab pos="1520825" algn="l"/>
              </a:tabLst>
            </a:pPr>
            <a:endParaRPr lang="fr-FR"/>
          </a:p>
          <a:p>
            <a:pPr>
              <a:tabLst>
                <a:tab pos="1520825" algn="l"/>
              </a:tabLst>
            </a:pPr>
            <a:r>
              <a:rPr lang="fr-FR"/>
              <a:t>Ces coûts sont répartis suivant les conditions du règlement de copropriété: </a:t>
            </a:r>
          </a:p>
          <a:p>
            <a:pPr>
              <a:tabLst>
                <a:tab pos="1520825" algn="l"/>
              </a:tabLst>
            </a:pPr>
            <a:r>
              <a:rPr lang="fr-FR"/>
              <a:t>				-aux tantièmes (proportionnels à la surface du lot)</a:t>
            </a:r>
          </a:p>
          <a:p>
            <a:pPr>
              <a:tabLst>
                <a:tab pos="1520825" algn="l"/>
              </a:tabLst>
            </a:pPr>
            <a:r>
              <a:rPr lang="fr-FR"/>
              <a:t>				-en fonction d’une consommation réelle en m3 des compteurs individuels ECS</a:t>
            </a:r>
          </a:p>
          <a:p>
            <a:pPr marL="1520825" lvl="3" indent="-149225">
              <a:buFont typeface="Arial" panose="020B0604020202020204" pitchFamily="34" charset="0"/>
              <a:buChar char="•"/>
              <a:tabLst>
                <a:tab pos="1520825" algn="l"/>
              </a:tabLst>
            </a:pPr>
            <a:endParaRPr lang="fr-FR"/>
          </a:p>
          <a:p>
            <a:pPr lvl="3">
              <a:tabLst>
                <a:tab pos="1520825" algn="l"/>
              </a:tabLst>
            </a:pPr>
            <a:endParaRPr lang="fr-FR"/>
          </a:p>
          <a:p>
            <a:endParaRPr lang="fr-FR"/>
          </a:p>
        </p:txBody>
      </p:sp>
    </p:spTree>
    <p:extLst>
      <p:ext uri="{BB962C8B-B14F-4D97-AF65-F5344CB8AC3E}">
        <p14:creationId xmlns:p14="http://schemas.microsoft.com/office/powerpoint/2010/main" val="415585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0" y="119257"/>
            <a:ext cx="12102860" cy="923330"/>
          </a:xfrm>
          <a:prstGeom prst="rect">
            <a:avLst/>
          </a:prstGeom>
          <a:noFill/>
        </p:spPr>
        <p:txBody>
          <a:bodyPr wrap="square" rtlCol="0">
            <a:spAutoFit/>
          </a:bodyPr>
          <a:lstStyle/>
          <a:p>
            <a:r>
              <a:rPr lang="fr-FR"/>
              <a:t>La maintenance préventive d’un ballon de stokage d’ECS doit comporter à minima plusieurs opérations qui seront consignées dans les documents de la chaufferie et le carnet sanitaire.</a:t>
            </a:r>
          </a:p>
          <a:p>
            <a:endParaRPr lang="fr-FR"/>
          </a:p>
        </p:txBody>
      </p:sp>
      <p:pic>
        <p:nvPicPr>
          <p:cNvPr id="3" name="Image 2"/>
          <p:cNvPicPr>
            <a:picLocks noChangeAspect="1"/>
          </p:cNvPicPr>
          <p:nvPr/>
        </p:nvPicPr>
        <p:blipFill>
          <a:blip r:embed="rId2"/>
          <a:stretch>
            <a:fillRect/>
          </a:stretch>
        </p:blipFill>
        <p:spPr>
          <a:xfrm>
            <a:off x="3081498" y="838711"/>
            <a:ext cx="8380133" cy="5900032"/>
          </a:xfrm>
          <a:prstGeom prst="rect">
            <a:avLst/>
          </a:prstGeom>
        </p:spPr>
      </p:pic>
      <p:sp>
        <p:nvSpPr>
          <p:cNvPr id="2" name="ZoneTexte 1"/>
          <p:cNvSpPr txBox="1"/>
          <p:nvPr/>
        </p:nvSpPr>
        <p:spPr>
          <a:xfrm>
            <a:off x="314898" y="2704921"/>
            <a:ext cx="2435193" cy="923330"/>
          </a:xfrm>
          <a:prstGeom prst="rect">
            <a:avLst/>
          </a:prstGeom>
          <a:noFill/>
        </p:spPr>
        <p:txBody>
          <a:bodyPr wrap="square" rtlCol="0">
            <a:spAutoFit/>
          </a:bodyPr>
          <a:lstStyle/>
          <a:p>
            <a:r>
              <a:rPr lang="fr-FR" b="1">
                <a:solidFill>
                  <a:srgbClr val="FF0000"/>
                </a:solidFill>
              </a:rPr>
              <a:t>Exemple </a:t>
            </a:r>
          </a:p>
          <a:p>
            <a:r>
              <a:rPr lang="fr-FR" b="1">
                <a:solidFill>
                  <a:srgbClr val="FF0000"/>
                </a:solidFill>
              </a:rPr>
              <a:t>d’une maintenance préventive</a:t>
            </a:r>
          </a:p>
        </p:txBody>
      </p:sp>
    </p:spTree>
    <p:extLst>
      <p:ext uri="{BB962C8B-B14F-4D97-AF65-F5344CB8AC3E}">
        <p14:creationId xmlns:p14="http://schemas.microsoft.com/office/powerpoint/2010/main" val="408968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0" y="2650378"/>
            <a:ext cx="9287654" cy="3799786"/>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751233" y="368000"/>
            <a:ext cx="10805227" cy="1754326"/>
          </a:xfrm>
          <a:prstGeom prst="rect">
            <a:avLst/>
          </a:prstGeom>
          <a:noFill/>
        </p:spPr>
        <p:txBody>
          <a:bodyPr wrap="square" rtlCol="0">
            <a:spAutoFit/>
          </a:bodyPr>
          <a:lstStyle/>
          <a:p>
            <a:endParaRPr lang="fr-FR"/>
          </a:p>
          <a:p>
            <a:r>
              <a:rPr lang="fr-FR" u="sng"/>
              <a:t>On appelle </a:t>
            </a:r>
            <a:r>
              <a:rPr lang="fr-FR" b="1" u="sng"/>
              <a:t>ECS* collective </a:t>
            </a:r>
            <a:r>
              <a:rPr lang="fr-FR"/>
              <a:t>l’infrastructure qui permet d’obtenir de l’eau chaude sanitaire au moyen d’un système collectif de production et de distribution. </a:t>
            </a:r>
          </a:p>
          <a:p>
            <a:endParaRPr lang="fr-FR"/>
          </a:p>
          <a:p>
            <a:r>
              <a:rPr lang="fr-FR"/>
              <a:t>Ce type d’installation est souvent associé à un système de chauffage central utilisant la même énergie ce qui permet d’en amortir l’investissement par un fonctionnement à l’année et pas seulement durant la période froide.</a:t>
            </a:r>
          </a:p>
        </p:txBody>
      </p:sp>
      <p:sp>
        <p:nvSpPr>
          <p:cNvPr id="2" name="ZoneTexte 1"/>
          <p:cNvSpPr txBox="1"/>
          <p:nvPr/>
        </p:nvSpPr>
        <p:spPr>
          <a:xfrm>
            <a:off x="2320505" y="6369119"/>
            <a:ext cx="7957226" cy="369332"/>
          </a:xfrm>
          <a:prstGeom prst="rect">
            <a:avLst/>
          </a:prstGeom>
          <a:noFill/>
        </p:spPr>
        <p:txBody>
          <a:bodyPr wrap="square" rtlCol="0">
            <a:spAutoFit/>
          </a:bodyPr>
          <a:lstStyle/>
          <a:p>
            <a:r>
              <a:rPr lang="fr-FR"/>
              <a:t>ECS*: Eau Chaude Sanitaire</a:t>
            </a:r>
          </a:p>
        </p:txBody>
      </p:sp>
      <p:sp>
        <p:nvSpPr>
          <p:cNvPr id="10" name="ZoneTexte 9"/>
          <p:cNvSpPr txBox="1"/>
          <p:nvPr/>
        </p:nvSpPr>
        <p:spPr>
          <a:xfrm>
            <a:off x="1708030" y="2289900"/>
            <a:ext cx="2517726" cy="369332"/>
          </a:xfrm>
          <a:prstGeom prst="rect">
            <a:avLst/>
          </a:prstGeom>
          <a:noFill/>
        </p:spPr>
        <p:txBody>
          <a:bodyPr wrap="square" rtlCol="0">
            <a:spAutoFit/>
          </a:bodyPr>
          <a:lstStyle/>
          <a:p>
            <a:r>
              <a:rPr lang="fr-FR" b="1"/>
              <a:t>Eau chaude individuelle</a:t>
            </a:r>
          </a:p>
        </p:txBody>
      </p:sp>
      <p:sp>
        <p:nvSpPr>
          <p:cNvPr id="12" name="ZoneTexte 11"/>
          <p:cNvSpPr txBox="1"/>
          <p:nvPr/>
        </p:nvSpPr>
        <p:spPr>
          <a:xfrm>
            <a:off x="6199577" y="2298138"/>
            <a:ext cx="2857442" cy="369332"/>
          </a:xfrm>
          <a:prstGeom prst="rect">
            <a:avLst/>
          </a:prstGeom>
          <a:noFill/>
        </p:spPr>
        <p:txBody>
          <a:bodyPr wrap="square" rtlCol="0">
            <a:spAutoFit/>
          </a:bodyPr>
          <a:lstStyle/>
          <a:p>
            <a:r>
              <a:rPr lang="fr-FR" b="1"/>
              <a:t>Eau chaude collective</a:t>
            </a:r>
          </a:p>
        </p:txBody>
      </p:sp>
    </p:spTree>
    <p:extLst>
      <p:ext uri="{BB962C8B-B14F-4D97-AF65-F5344CB8AC3E}">
        <p14:creationId xmlns:p14="http://schemas.microsoft.com/office/powerpoint/2010/main" val="35541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220766" y="541338"/>
            <a:ext cx="11750467" cy="5078313"/>
          </a:xfrm>
          <a:prstGeom prst="rect">
            <a:avLst/>
          </a:prstGeom>
          <a:noFill/>
        </p:spPr>
        <p:txBody>
          <a:bodyPr wrap="square" rtlCol="0">
            <a:spAutoFit/>
          </a:bodyPr>
          <a:lstStyle/>
          <a:p>
            <a:r>
              <a:rPr lang="fr-FR"/>
              <a:t>Quelle que soit l’énergie retenue pour la production d’ECS il faut admettre que:</a:t>
            </a:r>
          </a:p>
          <a:p>
            <a:r>
              <a:rPr lang="fr-FR"/>
              <a:t>			</a:t>
            </a:r>
          </a:p>
          <a:p>
            <a:r>
              <a:rPr lang="fr-FR">
                <a:sym typeface="Wingdings" panose="05000000000000000000" pitchFamily="2" charset="2"/>
              </a:rPr>
              <a:t>			 </a:t>
            </a:r>
            <a:r>
              <a:rPr lang="fr-FR"/>
              <a:t>environ 30% de celle-ci sera dissipée en ‘pertes’ dans la boucle, ce ratio augmentera si le 			taux d’occupation de l’immeuble baisse (résidences de vacances)</a:t>
            </a:r>
          </a:p>
          <a:p>
            <a:r>
              <a:rPr lang="fr-FR"/>
              <a:t>			</a:t>
            </a:r>
          </a:p>
          <a:p>
            <a:r>
              <a:rPr lang="fr-FR">
                <a:sym typeface="Wingdings" panose="05000000000000000000" pitchFamily="2" charset="2"/>
              </a:rPr>
              <a:t>			 les leviers à mettre en place pour réduire cette consommation imposée sont limités…</a:t>
            </a:r>
          </a:p>
          <a:p>
            <a:endParaRPr lang="fr-FR">
              <a:sym typeface="Wingdings" panose="05000000000000000000" pitchFamily="2" charset="2"/>
            </a:endParaRPr>
          </a:p>
          <a:p>
            <a:r>
              <a:rPr lang="fr-FR">
                <a:sym typeface="Wingdings" panose="05000000000000000000" pitchFamily="2" charset="2"/>
              </a:rPr>
              <a:t>Le concept d’eau </a:t>
            </a:r>
            <a:r>
              <a:rPr lang="fr-FR" b="1">
                <a:sym typeface="Wingdings" panose="05000000000000000000" pitchFamily="2" charset="2"/>
              </a:rPr>
              <a:t>chaude sanitaire collective</a:t>
            </a:r>
            <a:r>
              <a:rPr lang="fr-FR">
                <a:sym typeface="Wingdings" panose="05000000000000000000" pitchFamily="2" charset="2"/>
              </a:rPr>
              <a:t> a été pensé à une époque où </a:t>
            </a:r>
            <a:r>
              <a:rPr lang="fr-FR" b="1">
                <a:sym typeface="Wingdings" panose="05000000000000000000" pitchFamily="2" charset="2"/>
              </a:rPr>
              <a:t>l’énergie était abondante et bon marché</a:t>
            </a:r>
            <a:r>
              <a:rPr lang="fr-FR">
                <a:sym typeface="Wingdings" panose="05000000000000000000" pitchFamily="2" charset="2"/>
              </a:rPr>
              <a:t>, et où la contrainte sanitaire forte liée à la légionnelose ne s’était pas imposée (on a ‘découvert’ la légionellose en 1976) et il a fallu un certain temps au législateur pour intégrer ce risque dans la conception des installations ECS.</a:t>
            </a:r>
          </a:p>
          <a:p>
            <a:endParaRPr lang="fr-FR">
              <a:sym typeface="Wingdings" panose="05000000000000000000" pitchFamily="2" charset="2"/>
            </a:endParaRPr>
          </a:p>
          <a:p>
            <a:r>
              <a:rPr lang="fr-FR">
                <a:sym typeface="Wingdings" panose="05000000000000000000" pitchFamily="2" charset="2"/>
              </a:rPr>
              <a:t>Aujourd’hui seules des installations neuves intégrant des énergies renouvelables et permettant un rendement élevé sont encore réalisées dans cette configuration et ceci souvent pour atteindre des contraintes énergétiques minimales en vue de l’obtention du permis de construire (pompe à chaleur air/eau ou eau/eau, chaleur fatale sur les eaux grises, appoint solaire…), les BE dont les missions sont souvent incomplètes doivent ‘cocher des cases’, sans réelle obligation de résultat.</a:t>
            </a:r>
          </a:p>
          <a:p>
            <a:r>
              <a:rPr lang="fr-FR">
                <a:sym typeface="Wingdings" panose="05000000000000000000" pitchFamily="2" charset="2"/>
              </a:rPr>
              <a:t>Ce qui génère soit des surcoûts dans la « vraie vie »…soit des risques sanitaires!</a:t>
            </a:r>
          </a:p>
          <a:p>
            <a:endParaRPr lang="fr-FR">
              <a:sym typeface="Wingdings" panose="05000000000000000000" pitchFamily="2" charset="2"/>
            </a:endParaRPr>
          </a:p>
          <a:p>
            <a:r>
              <a:rPr lang="fr-FR" b="1">
                <a:sym typeface="Wingdings" panose="05000000000000000000" pitchFamily="2" charset="2"/>
              </a:rPr>
              <a:t>				</a:t>
            </a:r>
          </a:p>
        </p:txBody>
      </p:sp>
    </p:spTree>
    <p:extLst>
      <p:ext uri="{BB962C8B-B14F-4D97-AF65-F5344CB8AC3E}">
        <p14:creationId xmlns:p14="http://schemas.microsoft.com/office/powerpoint/2010/main" val="73631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781" y="1730951"/>
            <a:ext cx="3204734" cy="1857048"/>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853788"/>
            <a:ext cx="11750467" cy="5355312"/>
          </a:xfrm>
          <a:prstGeom prst="rect">
            <a:avLst/>
          </a:prstGeom>
          <a:noFill/>
        </p:spPr>
        <p:txBody>
          <a:bodyPr wrap="square" rtlCol="0">
            <a:spAutoFit/>
          </a:bodyPr>
          <a:lstStyle/>
          <a:p>
            <a:r>
              <a:rPr lang="fr-FR"/>
              <a:t>		</a:t>
            </a:r>
            <a:r>
              <a:rPr lang="fr-FR" b="1"/>
              <a:t>Comment améliorer le bilan économique de son installation ECS? (en étant en sécurité)</a:t>
            </a:r>
          </a:p>
          <a:p>
            <a:endParaRPr lang="fr-FR">
              <a:sym typeface="Wingdings" panose="05000000000000000000" pitchFamily="2" charset="2"/>
            </a:endParaRPr>
          </a:p>
          <a:p>
            <a:r>
              <a:rPr lang="fr-FR">
                <a:sym typeface="Wingdings" panose="05000000000000000000" pitchFamily="2" charset="2"/>
              </a:rPr>
              <a:t>Malheureusement s’il est difficile de faire diminuer les coûts d’une installation ECS collective, quelque pistes sont néanmoins envisageables:</a:t>
            </a:r>
          </a:p>
          <a:p>
            <a:r>
              <a:rPr lang="fr-FR">
                <a:sym typeface="Wingdings" panose="05000000000000000000" pitchFamily="2" charset="2"/>
              </a:rPr>
              <a:t>	</a:t>
            </a:r>
          </a:p>
          <a:p>
            <a:endParaRPr lang="fr-FR">
              <a:sym typeface="Wingdings" panose="05000000000000000000" pitchFamily="2" charset="2"/>
            </a:endParaRPr>
          </a:p>
          <a:p>
            <a:pPr marL="285750" indent="-285750">
              <a:buFont typeface="Wingdings" panose="05000000000000000000" pitchFamily="2" charset="2"/>
              <a:buChar char="à"/>
            </a:pPr>
            <a:r>
              <a:rPr lang="fr-FR">
                <a:sym typeface="Wingdings" panose="05000000000000000000" pitchFamily="2" charset="2"/>
              </a:rPr>
              <a:t>Utilisation d’une PAC à la place de la résistance de boucle..</a:t>
            </a:r>
          </a:p>
          <a:p>
            <a:pPr marL="285750" indent="-285750">
              <a:buFont typeface="Wingdings" panose="05000000000000000000" pitchFamily="2" charset="2"/>
              <a:buChar char="à"/>
            </a:pPr>
            <a:endParaRPr lang="fr-FR">
              <a:sym typeface="Wingdings" panose="05000000000000000000" pitchFamily="2" charset="2"/>
            </a:endParaRPr>
          </a:p>
          <a:p>
            <a:pPr marL="285750" indent="-285750">
              <a:buFont typeface="Wingdings" panose="05000000000000000000" pitchFamily="2" charset="2"/>
              <a:buChar char="à"/>
            </a:pPr>
            <a:endParaRPr lang="fr-FR">
              <a:sym typeface="Wingdings" panose="05000000000000000000" pitchFamily="2" charset="2"/>
            </a:endParaRPr>
          </a:p>
          <a:p>
            <a:pPr marL="285750" indent="-285750">
              <a:buFont typeface="Wingdings" panose="05000000000000000000" pitchFamily="2" charset="2"/>
              <a:buChar char="à"/>
            </a:pPr>
            <a:endParaRPr lang="fr-FR">
              <a:sym typeface="Wingdings" panose="05000000000000000000" pitchFamily="2" charset="2"/>
            </a:endParaRPr>
          </a:p>
          <a:p>
            <a:pPr marL="285750" indent="-285750">
              <a:buFont typeface="Wingdings" panose="05000000000000000000" pitchFamily="2" charset="2"/>
              <a:buChar char="à"/>
            </a:pPr>
            <a:endParaRPr lang="fr-FR">
              <a:sym typeface="Wingdings" panose="05000000000000000000" pitchFamily="2" charset="2"/>
            </a:endParaRPr>
          </a:p>
          <a:p>
            <a:pPr marL="285750" indent="-285750">
              <a:buFont typeface="Wingdings" panose="05000000000000000000" pitchFamily="2" charset="2"/>
              <a:buChar char="à"/>
            </a:pPr>
            <a:r>
              <a:rPr lang="fr-FR">
                <a:sym typeface="Wingdings" panose="05000000000000000000" pitchFamily="2" charset="2"/>
              </a:rPr>
              <a:t>Installation d’une centrale solaire pour aider l’installation en hiver </a:t>
            </a:r>
          </a:p>
          <a:p>
            <a:r>
              <a:rPr lang="fr-FR">
                <a:sym typeface="Wingdings" panose="05000000000000000000" pitchFamily="2" charset="2"/>
              </a:rPr>
              <a:t>(préchauffage de l’EF jusqu’à 10° de gain)Et remplacer la boucle et une </a:t>
            </a:r>
          </a:p>
          <a:p>
            <a:r>
              <a:rPr lang="fr-FR">
                <a:sym typeface="Wingdings" panose="05000000000000000000" pitchFamily="2" charset="2"/>
              </a:rPr>
              <a:t>bonne partie de la production en été (le jour uniquement)</a:t>
            </a:r>
          </a:p>
          <a:p>
            <a:endParaRPr lang="fr-FR">
              <a:sym typeface="Wingdings" panose="05000000000000000000" pitchFamily="2" charset="2"/>
            </a:endParaRPr>
          </a:p>
          <a:p>
            <a:endParaRPr lang="fr-FR">
              <a:sym typeface="Wingdings" panose="05000000000000000000" pitchFamily="2" charset="2"/>
            </a:endParaRPr>
          </a:p>
          <a:p>
            <a:r>
              <a:rPr lang="fr-FR">
                <a:sym typeface="Wingdings" panose="05000000000000000000" pitchFamily="2" charset="2"/>
              </a:rPr>
              <a:t>		il faut évaluer les </a:t>
            </a:r>
            <a:r>
              <a:rPr lang="fr-FR" b="1">
                <a:sym typeface="Wingdings" panose="05000000000000000000" pitchFamily="2" charset="2"/>
              </a:rPr>
              <a:t>nouveaux coûts de maintenance</a:t>
            </a:r>
          </a:p>
          <a:p>
            <a:r>
              <a:rPr lang="fr-FR">
                <a:sym typeface="Wingdings" panose="05000000000000000000" pitchFamily="2" charset="2"/>
              </a:rPr>
              <a:t>		et l’</a:t>
            </a:r>
            <a:r>
              <a:rPr lang="fr-FR" b="1">
                <a:sym typeface="Wingdings" panose="05000000000000000000" pitchFamily="2" charset="2"/>
              </a:rPr>
              <a:t>amortissement</a:t>
            </a:r>
            <a:r>
              <a:rPr lang="fr-FR">
                <a:sym typeface="Wingdings" panose="05000000000000000000" pitchFamily="2" charset="2"/>
              </a:rPr>
              <a:t> du matériel dans une </a:t>
            </a:r>
            <a:r>
              <a:rPr lang="fr-FR" b="1">
                <a:sym typeface="Wingdings" panose="05000000000000000000" pitchFamily="2" charset="2"/>
              </a:rPr>
              <a:t>rentabilité</a:t>
            </a:r>
          </a:p>
          <a:p>
            <a:r>
              <a:rPr lang="fr-FR" b="1">
                <a:sym typeface="Wingdings" panose="05000000000000000000" pitchFamily="2" charset="2"/>
              </a:rPr>
              <a:t>		à long terme</a:t>
            </a:r>
            <a:r>
              <a:rPr lang="fr-FR">
                <a:sym typeface="Wingdings" panose="05000000000000000000" pitchFamily="2" charset="2"/>
              </a:rPr>
              <a:t>.</a:t>
            </a:r>
          </a:p>
        </p:txBody>
      </p:sp>
      <p:pic>
        <p:nvPicPr>
          <p:cNvPr id="8" name="Image 7"/>
          <p:cNvPicPr>
            <a:picLocks noChangeAspect="1"/>
          </p:cNvPicPr>
          <p:nvPr/>
        </p:nvPicPr>
        <p:blipFill>
          <a:blip r:embed="rId3"/>
          <a:stretch>
            <a:fillRect/>
          </a:stretch>
        </p:blipFill>
        <p:spPr>
          <a:xfrm>
            <a:off x="7284902" y="3469818"/>
            <a:ext cx="4654055" cy="2739282"/>
          </a:xfrm>
          <a:prstGeom prst="rect">
            <a:avLst/>
          </a:prstGeom>
        </p:spPr>
      </p:pic>
    </p:spTree>
    <p:extLst>
      <p:ext uri="{BB962C8B-B14F-4D97-AF65-F5344CB8AC3E}">
        <p14:creationId xmlns:p14="http://schemas.microsoft.com/office/powerpoint/2010/main" val="312444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853788"/>
            <a:ext cx="11750467" cy="3139321"/>
          </a:xfrm>
          <a:prstGeom prst="rect">
            <a:avLst/>
          </a:prstGeom>
          <a:noFill/>
        </p:spPr>
        <p:txBody>
          <a:bodyPr wrap="square" rtlCol="0">
            <a:spAutoFit/>
          </a:bodyPr>
          <a:lstStyle/>
          <a:p>
            <a:r>
              <a:rPr lang="fr-FR"/>
              <a:t>		</a:t>
            </a:r>
            <a:r>
              <a:rPr lang="fr-FR" b="1"/>
              <a:t>Comment améliorer le bilan économique de son installation ECS?</a:t>
            </a:r>
          </a:p>
          <a:p>
            <a:endParaRPr lang="fr-FR">
              <a:sym typeface="Wingdings" panose="05000000000000000000" pitchFamily="2" charset="2"/>
            </a:endParaRPr>
          </a:p>
          <a:p>
            <a:r>
              <a:rPr lang="fr-FR">
                <a:sym typeface="Wingdings" panose="05000000000000000000" pitchFamily="2" charset="2"/>
              </a:rPr>
              <a:t>sans attaquer de gros travaux ‘fondamentaux’, des actions simples peuvent aussi être efficaces pour diminuer un peu les coûts de maintien en T° de la boucle…</a:t>
            </a:r>
          </a:p>
          <a:p>
            <a:endParaRPr lang="fr-FR">
              <a:sym typeface="Wingdings" panose="05000000000000000000" pitchFamily="2" charset="2"/>
            </a:endParaRPr>
          </a:p>
          <a:p>
            <a:r>
              <a:rPr lang="fr-FR">
                <a:sym typeface="Wingdings" panose="05000000000000000000" pitchFamily="2" charset="2"/>
              </a:rPr>
              <a:t>Ainsi la pose d’un clapet antiretour sur votre arrivée principale d’eau chaude sanitaire permettra d’éviter des retours parasites d’eau froide dans le circuit de bouclage…lesquels sont provoqués par les robinets thermostatiques et ou mélangeurs (de plus en plus présents) qui peuvent dans certaines circonstances et de manière invisible faire passer de l’eau froide vers l’alimentation d’eau chaude.</a:t>
            </a:r>
          </a:p>
          <a:p>
            <a:endParaRPr lang="fr-FR">
              <a:sym typeface="Wingdings" panose="05000000000000000000" pitchFamily="2" charset="2"/>
            </a:endParaRPr>
          </a:p>
          <a:p>
            <a:endParaRPr lang="fr-FR">
              <a:sym typeface="Wingdings" panose="05000000000000000000" pitchFamily="2" charset="2"/>
            </a:endParaRPr>
          </a:p>
        </p:txBody>
      </p:sp>
      <p:pic>
        <p:nvPicPr>
          <p:cNvPr id="2" name="Image 1"/>
          <p:cNvPicPr>
            <a:picLocks noChangeAspect="1"/>
          </p:cNvPicPr>
          <p:nvPr/>
        </p:nvPicPr>
        <p:blipFill>
          <a:blip r:embed="rId2"/>
          <a:stretch>
            <a:fillRect/>
          </a:stretch>
        </p:blipFill>
        <p:spPr>
          <a:xfrm rot="5400000">
            <a:off x="3155679" y="2553119"/>
            <a:ext cx="2391109" cy="4191585"/>
          </a:xfrm>
          <a:prstGeom prst="rect">
            <a:avLst/>
          </a:prstGeom>
        </p:spPr>
      </p:pic>
      <p:sp>
        <p:nvSpPr>
          <p:cNvPr id="4" name="ZoneTexte 3"/>
          <p:cNvSpPr txBox="1"/>
          <p:nvPr/>
        </p:nvSpPr>
        <p:spPr>
          <a:xfrm>
            <a:off x="6921062" y="4325745"/>
            <a:ext cx="5270938" cy="646331"/>
          </a:xfrm>
          <a:prstGeom prst="rect">
            <a:avLst/>
          </a:prstGeom>
          <a:noFill/>
        </p:spPr>
        <p:txBody>
          <a:bodyPr wrap="square" rtlCol="0">
            <a:spAutoFit/>
          </a:bodyPr>
          <a:lstStyle/>
          <a:p>
            <a:r>
              <a:rPr lang="fr-FR" sz="3600"/>
              <a:t>10€/pièce TTC hors pose….</a:t>
            </a:r>
          </a:p>
        </p:txBody>
      </p:sp>
      <p:pic>
        <p:nvPicPr>
          <p:cNvPr id="5" name="Image 4"/>
          <p:cNvPicPr>
            <a:picLocks noChangeAspect="1"/>
          </p:cNvPicPr>
          <p:nvPr/>
        </p:nvPicPr>
        <p:blipFill>
          <a:blip r:embed="rId3"/>
          <a:stretch>
            <a:fillRect/>
          </a:stretch>
        </p:blipFill>
        <p:spPr>
          <a:xfrm>
            <a:off x="3020488" y="5715444"/>
            <a:ext cx="1869012" cy="1019022"/>
          </a:xfrm>
          <a:prstGeom prst="rect">
            <a:avLst/>
          </a:prstGeom>
        </p:spPr>
      </p:pic>
    </p:spTree>
    <p:extLst>
      <p:ext uri="{BB962C8B-B14F-4D97-AF65-F5344CB8AC3E}">
        <p14:creationId xmlns:p14="http://schemas.microsoft.com/office/powerpoint/2010/main" val="361418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219596" y="2678740"/>
            <a:ext cx="7084547" cy="3661675"/>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34045" y="416693"/>
            <a:ext cx="12057955" cy="3416320"/>
          </a:xfrm>
          <a:prstGeom prst="rect">
            <a:avLst/>
          </a:prstGeom>
          <a:noFill/>
        </p:spPr>
        <p:txBody>
          <a:bodyPr wrap="square" rtlCol="0">
            <a:spAutoFit/>
          </a:bodyPr>
          <a:lstStyle/>
          <a:p>
            <a:r>
              <a:rPr lang="fr-FR"/>
              <a:t>		</a:t>
            </a:r>
            <a:r>
              <a:rPr lang="fr-FR" b="1"/>
              <a:t>Comment réduire de </a:t>
            </a:r>
            <a:r>
              <a:rPr lang="fr-FR" b="1" u="sng"/>
              <a:t>manière radicale</a:t>
            </a:r>
            <a:r>
              <a:rPr lang="fr-FR" b="1"/>
              <a:t> sa consommation ECS collective?</a:t>
            </a:r>
          </a:p>
          <a:p>
            <a:endParaRPr lang="fr-FR">
              <a:sym typeface="Wingdings" panose="05000000000000000000" pitchFamily="2" charset="2"/>
            </a:endParaRPr>
          </a:p>
          <a:p>
            <a:endParaRPr lang="fr-FR">
              <a:sym typeface="Wingdings" panose="05000000000000000000" pitchFamily="2" charset="2"/>
            </a:endParaRPr>
          </a:p>
          <a:p>
            <a:r>
              <a:rPr lang="fr-FR">
                <a:sym typeface="Wingdings" panose="05000000000000000000" pitchFamily="2" charset="2"/>
              </a:rPr>
              <a:t>On peut aussi envisager de changer profondément la distribution de la chaleur jusqu’aux logements:</a:t>
            </a:r>
          </a:p>
          <a:p>
            <a:endParaRPr lang="fr-FR">
              <a:sym typeface="Wingdings" panose="05000000000000000000" pitchFamily="2" charset="2"/>
            </a:endParaRPr>
          </a:p>
          <a:p>
            <a:r>
              <a:rPr lang="fr-FR">
                <a:sym typeface="Wingdings" panose="05000000000000000000" pitchFamily="2" charset="2"/>
              </a:rPr>
              <a:t>On peut avoir recours aux </a:t>
            </a:r>
            <a:r>
              <a:rPr lang="fr-FR" b="1">
                <a:sym typeface="Wingdings" panose="05000000000000000000" pitchFamily="2" charset="2"/>
              </a:rPr>
              <a:t>Modules Techniques d’Appartement</a:t>
            </a:r>
            <a:r>
              <a:rPr lang="fr-FR">
                <a:sym typeface="Wingdings" panose="05000000000000000000" pitchFamily="2" charset="2"/>
              </a:rPr>
              <a:t> ou </a:t>
            </a:r>
            <a:r>
              <a:rPr lang="fr-FR" b="1">
                <a:sym typeface="Wingdings" panose="05000000000000000000" pitchFamily="2" charset="2"/>
              </a:rPr>
              <a:t>MTA</a:t>
            </a:r>
            <a:r>
              <a:rPr lang="fr-FR">
                <a:sym typeface="Wingdings" panose="05000000000000000000" pitchFamily="2" charset="2"/>
              </a:rPr>
              <a:t> lesquels permettent de disposer pour chaque lot d’un échangeur ECS instantanné et d’un départ pour le chauffage. Ils permettent, le risque légionnellose étant réduit, de </a:t>
            </a:r>
          </a:p>
          <a:p>
            <a:r>
              <a:rPr lang="fr-FR">
                <a:sym typeface="Wingdings" panose="05000000000000000000" pitchFamily="2" charset="2"/>
              </a:rPr>
              <a:t>baisser les T° de fonctionnement et les coûts liés. </a:t>
            </a:r>
          </a:p>
          <a:p>
            <a:endParaRPr lang="fr-FR">
              <a:sym typeface="Wingdings" panose="05000000000000000000" pitchFamily="2" charset="2"/>
            </a:endParaRPr>
          </a:p>
          <a:p>
            <a:r>
              <a:rPr lang="fr-FR">
                <a:sym typeface="Wingdings" panose="05000000000000000000" pitchFamily="2" charset="2"/>
              </a:rPr>
              <a:t>Les coûts sont imputés avec:	 </a:t>
            </a:r>
          </a:p>
          <a:p>
            <a:r>
              <a:rPr lang="fr-FR">
                <a:sym typeface="Wingdings" panose="05000000000000000000" pitchFamily="2" charset="2"/>
              </a:rPr>
              <a:t>	-une part ‘individuelle’ </a:t>
            </a:r>
            <a:r>
              <a:rPr lang="fr-FR" sz="1400">
                <a:sym typeface="Wingdings" panose="05000000000000000000" pitchFamily="2" charset="2"/>
              </a:rPr>
              <a:t>(consos réelles EF et chaleur)</a:t>
            </a:r>
          </a:p>
          <a:p>
            <a:r>
              <a:rPr lang="fr-FR">
                <a:sym typeface="Wingdings" panose="05000000000000000000" pitchFamily="2" charset="2"/>
              </a:rPr>
              <a:t>	-une part ‘collective’ </a:t>
            </a:r>
            <a:r>
              <a:rPr lang="fr-FR" sz="1400">
                <a:sym typeface="Wingdings" panose="05000000000000000000" pitchFamily="2" charset="2"/>
              </a:rPr>
              <a:t>(maintenance et pertes réseau)</a:t>
            </a:r>
          </a:p>
        </p:txBody>
      </p:sp>
    </p:spTree>
    <p:extLst>
      <p:ext uri="{BB962C8B-B14F-4D97-AF65-F5344CB8AC3E}">
        <p14:creationId xmlns:p14="http://schemas.microsoft.com/office/powerpoint/2010/main" val="41437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A8629-5E69-1157-5F8D-4440C565262B}"/>
            </a:ext>
          </a:extLst>
        </p:cNvPr>
        <p:cNvGrpSpPr/>
        <p:nvPr/>
      </p:nvGrpSpPr>
      <p:grpSpPr>
        <a:xfrm>
          <a:off x="0" y="0"/>
          <a:ext cx="0" cy="0"/>
          <a:chOff x="0" y="0"/>
          <a:chExt cx="0" cy="0"/>
        </a:xfrm>
      </p:grpSpPr>
      <p:sp>
        <p:nvSpPr>
          <p:cNvPr id="7" name="AutoShape 2" descr="flyer_salon-2_2018">
            <a:extLst>
              <a:ext uri="{FF2B5EF4-FFF2-40B4-BE49-F238E27FC236}">
                <a16:creationId xmlns:a16="http://schemas.microsoft.com/office/drawing/2014/main" id="{D18D37ED-39FF-A029-9B23-8AB17FE31126}"/>
              </a:ext>
            </a:extLst>
          </p:cNvPr>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EBF4FAD5-2F2B-BA4C-497F-AAD408F08E3C}"/>
              </a:ext>
            </a:extLst>
          </p:cNvPr>
          <p:cNvSpPr txBox="1"/>
          <p:nvPr/>
        </p:nvSpPr>
        <p:spPr>
          <a:xfrm>
            <a:off x="441533" y="741057"/>
            <a:ext cx="11750467" cy="4247317"/>
          </a:xfrm>
          <a:prstGeom prst="rect">
            <a:avLst/>
          </a:prstGeom>
          <a:noFill/>
        </p:spPr>
        <p:txBody>
          <a:bodyPr wrap="square" rtlCol="0">
            <a:spAutoFit/>
          </a:bodyPr>
          <a:lstStyle/>
          <a:p>
            <a:r>
              <a:rPr lang="fr-FR"/>
              <a:t>		</a:t>
            </a:r>
            <a:r>
              <a:rPr lang="fr-FR" b="1"/>
              <a:t>Comment réduire de </a:t>
            </a:r>
            <a:r>
              <a:rPr lang="fr-FR" b="1" u="sng"/>
              <a:t>manière radicale</a:t>
            </a:r>
            <a:r>
              <a:rPr lang="fr-FR" b="1"/>
              <a:t> sa consommation ECS collective?</a:t>
            </a:r>
          </a:p>
          <a:p>
            <a:endParaRPr lang="fr-FR"/>
          </a:p>
          <a:p>
            <a:endParaRPr lang="fr-FR"/>
          </a:p>
          <a:p>
            <a:r>
              <a:rPr lang="fr-FR"/>
              <a:t>La manière </a:t>
            </a:r>
            <a:r>
              <a:rPr lang="fr-FR" b="1"/>
              <a:t>la plus radicale</a:t>
            </a:r>
            <a:r>
              <a:rPr lang="fr-FR"/>
              <a:t> de réduire la consommation ECS collective est bien sûr de </a:t>
            </a:r>
            <a:r>
              <a:rPr lang="fr-FR" b="1"/>
              <a:t>supprimer complètement ce service.</a:t>
            </a:r>
          </a:p>
          <a:p>
            <a:endParaRPr lang="fr-FR" b="1"/>
          </a:p>
          <a:p>
            <a:r>
              <a:rPr lang="fr-FR"/>
              <a:t>-On conserve la chaudière collective pour le chauffage, elle est </a:t>
            </a:r>
            <a:r>
              <a:rPr lang="fr-FR" b="1"/>
              <a:t>beaucoup moins sollicitée </a:t>
            </a:r>
            <a:r>
              <a:rPr lang="fr-FR"/>
              <a:t>et </a:t>
            </a:r>
            <a:r>
              <a:rPr lang="fr-FR" b="1"/>
              <a:t>devient surpuissante</a:t>
            </a:r>
          </a:p>
          <a:p>
            <a:endParaRPr lang="fr-FR"/>
          </a:p>
          <a:p>
            <a:r>
              <a:rPr lang="fr-FR"/>
              <a:t>-On installe dans chaque appartement un ballon électrique qui peut être: </a:t>
            </a:r>
          </a:p>
          <a:p>
            <a:endParaRPr lang="fr-FR"/>
          </a:p>
          <a:p>
            <a:r>
              <a:rPr lang="fr-FR"/>
              <a:t>	</a:t>
            </a:r>
            <a:r>
              <a:rPr lang="fr-FR" b="1"/>
              <a:t>classique</a:t>
            </a:r>
            <a:r>
              <a:rPr lang="fr-FR"/>
              <a:t>					ou </a:t>
            </a:r>
            <a:r>
              <a:rPr lang="fr-FR" b="1"/>
              <a:t>compact </a:t>
            </a:r>
          </a:p>
          <a:p>
            <a:endParaRPr lang="fr-FR"/>
          </a:p>
          <a:p>
            <a:endParaRPr lang="fr-FR"/>
          </a:p>
          <a:p>
            <a:endParaRPr lang="fr-FR"/>
          </a:p>
          <a:p>
            <a:endParaRPr lang="fr-FR"/>
          </a:p>
          <a:p>
            <a:endParaRPr lang="fr-FR"/>
          </a:p>
        </p:txBody>
      </p:sp>
      <p:pic>
        <p:nvPicPr>
          <p:cNvPr id="4" name="Image 3">
            <a:extLst>
              <a:ext uri="{FF2B5EF4-FFF2-40B4-BE49-F238E27FC236}">
                <a16:creationId xmlns:a16="http://schemas.microsoft.com/office/drawing/2014/main" id="{97382141-AEC3-660F-A71D-1590A0783FFB}"/>
              </a:ext>
            </a:extLst>
          </p:cNvPr>
          <p:cNvPicPr>
            <a:picLocks noChangeAspect="1"/>
          </p:cNvPicPr>
          <p:nvPr/>
        </p:nvPicPr>
        <p:blipFill>
          <a:blip r:embed="rId2"/>
          <a:stretch>
            <a:fillRect/>
          </a:stretch>
        </p:blipFill>
        <p:spPr>
          <a:xfrm flipH="1">
            <a:off x="2472282" y="3064685"/>
            <a:ext cx="1282484" cy="2794666"/>
          </a:xfrm>
          <a:prstGeom prst="rect">
            <a:avLst/>
          </a:prstGeom>
        </p:spPr>
      </p:pic>
      <p:pic>
        <p:nvPicPr>
          <p:cNvPr id="8" name="Image 7">
            <a:extLst>
              <a:ext uri="{FF2B5EF4-FFF2-40B4-BE49-F238E27FC236}">
                <a16:creationId xmlns:a16="http://schemas.microsoft.com/office/drawing/2014/main" id="{69E02EAC-F127-DF7B-1C0D-9CE85C712FF3}"/>
              </a:ext>
            </a:extLst>
          </p:cNvPr>
          <p:cNvPicPr>
            <a:picLocks noChangeAspect="1"/>
          </p:cNvPicPr>
          <p:nvPr/>
        </p:nvPicPr>
        <p:blipFill>
          <a:blip r:embed="rId3"/>
          <a:stretch>
            <a:fillRect/>
          </a:stretch>
        </p:blipFill>
        <p:spPr>
          <a:xfrm>
            <a:off x="7619354" y="3064685"/>
            <a:ext cx="2639603" cy="1433858"/>
          </a:xfrm>
          <a:prstGeom prst="rect">
            <a:avLst/>
          </a:prstGeom>
        </p:spPr>
      </p:pic>
      <p:sp>
        <p:nvSpPr>
          <p:cNvPr id="9" name="ZoneTexte 8">
            <a:extLst>
              <a:ext uri="{FF2B5EF4-FFF2-40B4-BE49-F238E27FC236}">
                <a16:creationId xmlns:a16="http://schemas.microsoft.com/office/drawing/2014/main" id="{88D20697-D295-725D-828D-E4C51D97D805}"/>
              </a:ext>
            </a:extLst>
          </p:cNvPr>
          <p:cNvSpPr txBox="1"/>
          <p:nvPr/>
        </p:nvSpPr>
        <p:spPr>
          <a:xfrm>
            <a:off x="4382219" y="5397686"/>
            <a:ext cx="7047781" cy="923330"/>
          </a:xfrm>
          <a:prstGeom prst="rect">
            <a:avLst/>
          </a:prstGeom>
          <a:noFill/>
        </p:spPr>
        <p:txBody>
          <a:bodyPr wrap="square" rtlCol="0">
            <a:spAutoFit/>
          </a:bodyPr>
          <a:lstStyle/>
          <a:p>
            <a:r>
              <a:rPr lang="fr-FR"/>
              <a:t>Nota: ces équipements seront distribués avec des tubes multicouches blancs qui se raccordent par sertissage à froid, limitant ainsi les nuisances visuels et l’impact sur les supports</a:t>
            </a:r>
          </a:p>
        </p:txBody>
      </p:sp>
    </p:spTree>
    <p:extLst>
      <p:ext uri="{BB962C8B-B14F-4D97-AF65-F5344CB8AC3E}">
        <p14:creationId xmlns:p14="http://schemas.microsoft.com/office/powerpoint/2010/main" val="277831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D9AA-E41D-0DEA-C45D-8BCC93992879}"/>
            </a:ext>
          </a:extLst>
        </p:cNvPr>
        <p:cNvGrpSpPr/>
        <p:nvPr/>
      </p:nvGrpSpPr>
      <p:grpSpPr>
        <a:xfrm>
          <a:off x="0" y="0"/>
          <a:ext cx="0" cy="0"/>
          <a:chOff x="0" y="0"/>
          <a:chExt cx="0" cy="0"/>
        </a:xfrm>
      </p:grpSpPr>
      <p:sp>
        <p:nvSpPr>
          <p:cNvPr id="7" name="AutoShape 2" descr="flyer_salon-2_2018">
            <a:extLst>
              <a:ext uri="{FF2B5EF4-FFF2-40B4-BE49-F238E27FC236}">
                <a16:creationId xmlns:a16="http://schemas.microsoft.com/office/drawing/2014/main" id="{5D0956C1-8602-32CF-833E-916245650CC3}"/>
              </a:ext>
            </a:extLst>
          </p:cNvPr>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C4EE0547-B6B2-5B59-ECD9-2344C714552C}"/>
              </a:ext>
            </a:extLst>
          </p:cNvPr>
          <p:cNvSpPr txBox="1"/>
          <p:nvPr/>
        </p:nvSpPr>
        <p:spPr>
          <a:xfrm>
            <a:off x="126635" y="965344"/>
            <a:ext cx="11750467" cy="4770537"/>
          </a:xfrm>
          <a:prstGeom prst="rect">
            <a:avLst/>
          </a:prstGeom>
          <a:noFill/>
        </p:spPr>
        <p:txBody>
          <a:bodyPr wrap="square" rtlCol="0">
            <a:spAutoFit/>
          </a:bodyPr>
          <a:lstStyle/>
          <a:p>
            <a:r>
              <a:rPr lang="fr-FR"/>
              <a:t>	</a:t>
            </a:r>
            <a:r>
              <a:rPr lang="fr-FR" sz="2800" b="1"/>
              <a:t>Comment réduire de </a:t>
            </a:r>
            <a:r>
              <a:rPr lang="fr-FR" sz="2800" b="1" u="sng"/>
              <a:t>manière radicale</a:t>
            </a:r>
            <a:r>
              <a:rPr lang="fr-FR" sz="2800" b="1"/>
              <a:t> sa consommation ECS collective?</a:t>
            </a:r>
          </a:p>
          <a:p>
            <a:endParaRPr lang="fr-FR"/>
          </a:p>
          <a:p>
            <a:r>
              <a:rPr lang="fr-FR"/>
              <a:t>				bascule </a:t>
            </a:r>
            <a:r>
              <a:rPr lang="fr-FR" b="1"/>
              <a:t>collectif</a:t>
            </a:r>
            <a:r>
              <a:rPr lang="fr-FR"/>
              <a:t> vers </a:t>
            </a:r>
            <a:r>
              <a:rPr lang="fr-FR" b="1"/>
              <a:t>individuel</a:t>
            </a:r>
            <a:r>
              <a:rPr lang="fr-FR"/>
              <a:t>:</a:t>
            </a:r>
          </a:p>
          <a:p>
            <a:r>
              <a:rPr lang="fr-FR" sz="2400" b="1">
                <a:solidFill>
                  <a:srgbClr val="00B050"/>
                </a:solidFill>
              </a:rPr>
              <a:t>Avantages</a:t>
            </a:r>
          </a:p>
          <a:p>
            <a:r>
              <a:rPr lang="fr-FR"/>
              <a:t>		</a:t>
            </a:r>
            <a:r>
              <a:rPr lang="fr-FR">
                <a:sym typeface="Wingdings" panose="05000000000000000000" pitchFamily="2" charset="2"/>
              </a:rPr>
              <a:t></a:t>
            </a:r>
            <a:r>
              <a:rPr lang="fr-FR"/>
              <a:t>Les coûts de maintenance directement liés à l’ECS collective sont supprimés:</a:t>
            </a:r>
          </a:p>
          <a:p>
            <a:pPr marL="2571750" lvl="5" indent="-285750">
              <a:buFont typeface="Arial" panose="020B0604020202020204" pitchFamily="34" charset="0"/>
              <a:buChar char="•"/>
            </a:pPr>
            <a:r>
              <a:rPr lang="fr-FR"/>
              <a:t>entretien des ballons et du matériel connexe, </a:t>
            </a:r>
          </a:p>
          <a:p>
            <a:pPr marL="2571750" lvl="5" indent="-285750">
              <a:buFont typeface="Arial" panose="020B0604020202020204" pitchFamily="34" charset="0"/>
              <a:buChar char="•"/>
            </a:pPr>
            <a:r>
              <a:rPr lang="fr-FR"/>
              <a:t>maintenance sur la chaudière en dehors de la période hivernale.</a:t>
            </a:r>
          </a:p>
          <a:p>
            <a:pPr marL="2571750" lvl="5" indent="-285750">
              <a:buFont typeface="Arial" panose="020B0604020202020204" pitchFamily="34" charset="0"/>
              <a:buChar char="•"/>
            </a:pPr>
            <a:r>
              <a:rPr lang="fr-FR"/>
              <a:t>adoucisseur et consommation de sel</a:t>
            </a:r>
          </a:p>
          <a:p>
            <a:pPr marL="2571750" lvl="5" indent="-285750">
              <a:buFont typeface="Arial" panose="020B0604020202020204" pitchFamily="34" charset="0"/>
              <a:buChar char="•"/>
            </a:pPr>
            <a:r>
              <a:rPr lang="fr-FR"/>
              <a:t>disconnecteur hydraulique (ou modèle plus petit pour la chaudière)</a:t>
            </a:r>
          </a:p>
          <a:p>
            <a:pPr lvl="5"/>
            <a:endParaRPr lang="fr-FR"/>
          </a:p>
          <a:p>
            <a:pPr lvl="4"/>
            <a:r>
              <a:rPr lang="fr-FR">
                <a:sym typeface="Wingdings" panose="05000000000000000000" pitchFamily="2" charset="2"/>
              </a:rPr>
              <a:t></a:t>
            </a:r>
            <a:r>
              <a:rPr lang="fr-FR"/>
              <a:t>Les coûts d’énergie pour l’ECS collective sont suprimés</a:t>
            </a:r>
          </a:p>
          <a:p>
            <a:pPr lvl="4"/>
            <a:endParaRPr lang="fr-FR"/>
          </a:p>
          <a:p>
            <a:pPr lvl="4"/>
            <a:r>
              <a:rPr lang="fr-FR">
                <a:sym typeface="Wingdings" panose="05000000000000000000" pitchFamily="2" charset="2"/>
              </a:rPr>
              <a:t></a:t>
            </a:r>
            <a:r>
              <a:rPr lang="fr-FR"/>
              <a:t>Le copropriétaire choisit le mode de chauffage qu’il souhaite (en fonction des contraintes techniques):</a:t>
            </a:r>
          </a:p>
          <a:p>
            <a:pPr marL="2571750" lvl="5" indent="-285750">
              <a:buFont typeface="Arial" panose="020B0604020202020204" pitchFamily="34" charset="0"/>
              <a:buChar char="•"/>
            </a:pPr>
            <a:r>
              <a:rPr lang="fr-FR"/>
              <a:t>classique avec un ballon (compact ou cylindrique)</a:t>
            </a:r>
          </a:p>
          <a:p>
            <a:pPr marL="2571750" lvl="5" indent="-285750">
              <a:buFont typeface="Arial" panose="020B0604020202020204" pitchFamily="34" charset="0"/>
              <a:buChar char="•"/>
            </a:pPr>
            <a:r>
              <a:rPr lang="fr-FR"/>
              <a:t>thermodynamique si la technique le permet (alimentation en air, rejet d’air froid) </a:t>
            </a:r>
          </a:p>
          <a:p>
            <a:endParaRPr lang="fr-FR"/>
          </a:p>
        </p:txBody>
      </p:sp>
    </p:spTree>
    <p:extLst>
      <p:ext uri="{BB962C8B-B14F-4D97-AF65-F5344CB8AC3E}">
        <p14:creationId xmlns:p14="http://schemas.microsoft.com/office/powerpoint/2010/main" val="1551127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777AB-76E3-843B-06DB-65583CA2F5C6}"/>
            </a:ext>
          </a:extLst>
        </p:cNvPr>
        <p:cNvGrpSpPr/>
        <p:nvPr/>
      </p:nvGrpSpPr>
      <p:grpSpPr>
        <a:xfrm>
          <a:off x="0" y="0"/>
          <a:ext cx="0" cy="0"/>
          <a:chOff x="0" y="0"/>
          <a:chExt cx="0" cy="0"/>
        </a:xfrm>
      </p:grpSpPr>
      <p:sp>
        <p:nvSpPr>
          <p:cNvPr id="7" name="AutoShape 2" descr="flyer_salon-2_2018">
            <a:extLst>
              <a:ext uri="{FF2B5EF4-FFF2-40B4-BE49-F238E27FC236}">
                <a16:creationId xmlns:a16="http://schemas.microsoft.com/office/drawing/2014/main" id="{F166BF6A-B51E-07F8-49F1-618D781A1A57}"/>
              </a:ext>
            </a:extLst>
          </p:cNvPr>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CDA90CA5-4D4C-0B28-E67C-A2E0771DC831}"/>
              </a:ext>
            </a:extLst>
          </p:cNvPr>
          <p:cNvSpPr txBox="1"/>
          <p:nvPr/>
        </p:nvSpPr>
        <p:spPr>
          <a:xfrm>
            <a:off x="126635" y="965344"/>
            <a:ext cx="11750467" cy="5324535"/>
          </a:xfrm>
          <a:prstGeom prst="rect">
            <a:avLst/>
          </a:prstGeom>
          <a:noFill/>
        </p:spPr>
        <p:txBody>
          <a:bodyPr wrap="square" rtlCol="0">
            <a:spAutoFit/>
          </a:bodyPr>
          <a:lstStyle/>
          <a:p>
            <a:r>
              <a:rPr lang="fr-FR"/>
              <a:t>	</a:t>
            </a:r>
            <a:r>
              <a:rPr lang="fr-FR" sz="2800" b="1"/>
              <a:t>Comment réduire de </a:t>
            </a:r>
            <a:r>
              <a:rPr lang="fr-FR" sz="2800" b="1" u="sng"/>
              <a:t>manière radicale</a:t>
            </a:r>
            <a:r>
              <a:rPr lang="fr-FR" sz="2800" b="1"/>
              <a:t> sa consommation ECS collective?</a:t>
            </a:r>
          </a:p>
          <a:p>
            <a:endParaRPr lang="fr-FR"/>
          </a:p>
          <a:p>
            <a:r>
              <a:rPr lang="fr-FR"/>
              <a:t>				bascule </a:t>
            </a:r>
            <a:r>
              <a:rPr lang="fr-FR" b="1"/>
              <a:t>collectif</a:t>
            </a:r>
            <a:r>
              <a:rPr lang="fr-FR"/>
              <a:t> vers </a:t>
            </a:r>
            <a:r>
              <a:rPr lang="fr-FR" b="1"/>
              <a:t>individuel</a:t>
            </a:r>
            <a:r>
              <a:rPr lang="fr-FR"/>
              <a:t>:</a:t>
            </a:r>
          </a:p>
          <a:p>
            <a:r>
              <a:rPr lang="fr-FR" sz="2400" b="1">
                <a:solidFill>
                  <a:srgbClr val="FF0000"/>
                </a:solidFill>
              </a:rPr>
              <a:t>Inconvénients</a:t>
            </a:r>
          </a:p>
          <a:p>
            <a:r>
              <a:rPr lang="fr-FR"/>
              <a:t>		</a:t>
            </a:r>
            <a:r>
              <a:rPr lang="fr-FR">
                <a:sym typeface="Wingdings" panose="05000000000000000000" pitchFamily="2" charset="2"/>
              </a:rPr>
              <a:t>ces travaux privatifs sont à la charge de chaque copropriétaire (coûts variables en fonction des 			typologies de chaque logement)</a:t>
            </a:r>
            <a:endParaRPr lang="fr-FR"/>
          </a:p>
          <a:p>
            <a:pPr lvl="4"/>
            <a:r>
              <a:rPr lang="fr-FR">
                <a:sym typeface="Wingdings" panose="05000000000000000000" pitchFamily="2" charset="2"/>
              </a:rPr>
              <a:t>il est indispensable de faire une étude au cas part cas (passage des réseaux, puissance compteur, délestage) pour évaluer précisément les coûts pour chacun et l’impact de la transformation à court et moyen termes..</a:t>
            </a:r>
          </a:p>
          <a:p>
            <a:pPr lvl="4"/>
            <a:r>
              <a:rPr lang="fr-FR">
                <a:sym typeface="Wingdings" panose="05000000000000000000" pitchFamily="2" charset="2"/>
              </a:rPr>
              <a:t>une parfaite synchronisation est nécessaire pour organiser la bascule ECS collective ECS individuelle</a:t>
            </a:r>
          </a:p>
          <a:p>
            <a:pPr lvl="4"/>
            <a:r>
              <a:rPr lang="fr-FR">
                <a:sym typeface="Wingdings" panose="05000000000000000000" pitchFamily="2" charset="2"/>
              </a:rPr>
              <a:t>un vote en AG est bien sûr obligatoire</a:t>
            </a:r>
          </a:p>
          <a:p>
            <a:pPr lvl="4"/>
            <a:r>
              <a:rPr lang="fr-FR">
                <a:sym typeface="Wingdings" panose="05000000000000000000" pitchFamily="2" charset="2"/>
              </a:rPr>
              <a:t>			</a:t>
            </a:r>
          </a:p>
          <a:p>
            <a:pPr lvl="4"/>
            <a:r>
              <a:rPr lang="fr-FR">
                <a:sym typeface="Wingdings" panose="05000000000000000000" pitchFamily="2" charset="2"/>
              </a:rPr>
              <a:t>				</a:t>
            </a:r>
            <a:r>
              <a:rPr lang="fr-FR" b="1">
                <a:solidFill>
                  <a:srgbClr val="FFC000"/>
                </a:solidFill>
                <a:sym typeface="Wingdings" panose="05000000000000000000" pitchFamily="2" charset="2"/>
              </a:rPr>
              <a:t>MAIS</a:t>
            </a:r>
          </a:p>
          <a:p>
            <a:pPr lvl="4"/>
            <a:r>
              <a:rPr lang="fr-FR"/>
              <a:t>l’unanimité n’est pas indispensable pour supprimer ce service mais est accessible une majorité dite « article 26 »</a:t>
            </a:r>
          </a:p>
          <a:p>
            <a:pPr lvl="4"/>
            <a:r>
              <a:rPr lang="fr-FR"/>
              <a:t>(double majorité: majorité des copropriétaires + 2/3 des tantièmes), jurisprudence: Cour de cassation, 9 mai 2012</a:t>
            </a:r>
          </a:p>
          <a:p>
            <a:endParaRPr lang="fr-FR"/>
          </a:p>
        </p:txBody>
      </p:sp>
    </p:spTree>
    <p:extLst>
      <p:ext uri="{BB962C8B-B14F-4D97-AF65-F5344CB8AC3E}">
        <p14:creationId xmlns:p14="http://schemas.microsoft.com/office/powerpoint/2010/main" val="3233267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98" y="5272755"/>
            <a:ext cx="1345013" cy="1317534"/>
          </a:xfrm>
          <a:prstGeom prst="rect">
            <a:avLst/>
          </a:prstGeom>
        </p:spPr>
      </p:pic>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853788"/>
            <a:ext cx="11750467" cy="5909310"/>
          </a:xfrm>
          <a:prstGeom prst="rect">
            <a:avLst/>
          </a:prstGeom>
          <a:noFill/>
        </p:spPr>
        <p:txBody>
          <a:bodyPr wrap="square" rtlCol="0">
            <a:spAutoFit/>
          </a:bodyPr>
          <a:lstStyle/>
          <a:p>
            <a:r>
              <a:rPr lang="fr-FR"/>
              <a:t>		</a:t>
            </a:r>
            <a:r>
              <a:rPr lang="fr-FR" b="1"/>
              <a:t>Comment réduire de </a:t>
            </a:r>
            <a:r>
              <a:rPr lang="fr-FR" b="1" u="sng"/>
              <a:t>manière radicale</a:t>
            </a:r>
            <a:r>
              <a:rPr lang="fr-FR" b="1"/>
              <a:t> sa consommation ECS collective?</a:t>
            </a:r>
          </a:p>
          <a:p>
            <a:endParaRPr lang="fr-FR"/>
          </a:p>
          <a:p>
            <a:r>
              <a:rPr lang="fr-FR"/>
              <a:t>				bascule </a:t>
            </a:r>
            <a:r>
              <a:rPr lang="fr-FR" b="1"/>
              <a:t>collectif</a:t>
            </a:r>
            <a:r>
              <a:rPr lang="fr-FR"/>
              <a:t> vers </a:t>
            </a:r>
            <a:r>
              <a:rPr lang="fr-FR" b="1"/>
              <a:t>individuel</a:t>
            </a:r>
            <a:r>
              <a:rPr lang="fr-FR"/>
              <a:t>:</a:t>
            </a:r>
          </a:p>
          <a:p>
            <a:endParaRPr lang="fr-FR"/>
          </a:p>
          <a:p>
            <a:r>
              <a:rPr lang="fr-FR"/>
              <a:t>En supprimant ce ‘service’ la copropriété réduit fortement ses impayés de charges, cette démarche pousse ainsi chaque résident à maitriser sa consommation:</a:t>
            </a:r>
          </a:p>
          <a:p>
            <a:pPr marL="1657350" lvl="3" indent="-285750">
              <a:buFont typeface="Arial" panose="020B0604020202020204" pitchFamily="34" charset="0"/>
              <a:buChar char="•"/>
            </a:pPr>
            <a:r>
              <a:rPr lang="fr-FR"/>
              <a:t>j’évite les bains tous les jours, je prends plutôt des douches</a:t>
            </a:r>
          </a:p>
          <a:p>
            <a:pPr marL="1657350" lvl="3" indent="-285750">
              <a:buFont typeface="Arial" panose="020B0604020202020204" pitchFamily="34" charset="0"/>
              <a:buChar char="•"/>
            </a:pPr>
            <a:r>
              <a:rPr lang="fr-FR"/>
              <a:t>je coupe mon ballon quand je pars en WE et en vacances, </a:t>
            </a:r>
          </a:p>
          <a:p>
            <a:pPr marL="1657350" lvl="3" indent="-285750">
              <a:buFont typeface="Arial" panose="020B0604020202020204" pitchFamily="34" charset="0"/>
              <a:buChar char="•"/>
            </a:pPr>
            <a:r>
              <a:rPr lang="fr-FR"/>
              <a:t>J’installe un mitigeur thermostatique sur ma douche </a:t>
            </a:r>
          </a:p>
          <a:p>
            <a:pPr marL="1657350" lvl="3" indent="-285750">
              <a:buFont typeface="Arial" panose="020B0604020202020204" pitchFamily="34" charset="0"/>
              <a:buChar char="•"/>
            </a:pPr>
            <a:r>
              <a:rPr lang="fr-FR"/>
              <a:t>Je mets des robinets mousseurs qui économisent l’eau</a:t>
            </a:r>
          </a:p>
          <a:p>
            <a:pPr marL="0" lvl="3"/>
            <a:r>
              <a:rPr lang="fr-FR"/>
              <a:t>		</a:t>
            </a:r>
          </a:p>
          <a:p>
            <a:pPr marL="0" lvl="3"/>
            <a:r>
              <a:rPr lang="fr-FR"/>
              <a:t>		ce qui est </a:t>
            </a:r>
            <a:r>
              <a:rPr lang="fr-FR" b="1"/>
              <a:t>positif en termes écologiques et économiques.</a:t>
            </a:r>
            <a:endParaRPr lang="fr-FR"/>
          </a:p>
          <a:p>
            <a:endParaRPr lang="fr-FR"/>
          </a:p>
          <a:p>
            <a:r>
              <a:rPr lang="fr-FR"/>
              <a:t>Si l’état de l’installation est très dégradé et nécessite une refonte totale le coût global de la transformation sera sans doute équivalent à celui de la réparation de l’équipement collectif.</a:t>
            </a:r>
          </a:p>
          <a:p>
            <a:pPr defTabSz="671513"/>
            <a:r>
              <a:rPr lang="fr-FR"/>
              <a:t>Un marché global auprès d’une seule entreprise, indispensable, permet de réduire significativement le coût global de 			l’opération, et de s’assurer que l’ensemble des lots sont individualisés le jour de l’arrêt définitif de l’installation 		collective. </a:t>
            </a:r>
          </a:p>
          <a:p>
            <a:pPr defTabSz="671513"/>
            <a:r>
              <a:rPr lang="fr-FR"/>
              <a:t>		</a:t>
            </a:r>
          </a:p>
          <a:p>
            <a:pPr defTabSz="671513"/>
            <a:r>
              <a:rPr lang="fr-FR"/>
              <a:t>		Un financement est peut-être envisageable au niveau de la copropriété mais l’obtention d’aides est à évaluer 		avec un spécialiste.</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98" y="26988"/>
            <a:ext cx="1317349" cy="1537682"/>
          </a:xfrm>
          <a:prstGeom prst="rect">
            <a:avLst/>
          </a:prstGeom>
        </p:spPr>
      </p:pic>
    </p:spTree>
    <p:extLst>
      <p:ext uri="{BB962C8B-B14F-4D97-AF65-F5344CB8AC3E}">
        <p14:creationId xmlns:p14="http://schemas.microsoft.com/office/powerpoint/2010/main" val="140442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441533" y="224364"/>
            <a:ext cx="11750467" cy="5755422"/>
          </a:xfrm>
          <a:prstGeom prst="rect">
            <a:avLst/>
          </a:prstGeom>
          <a:noFill/>
        </p:spPr>
        <p:txBody>
          <a:bodyPr wrap="square" rtlCol="0">
            <a:spAutoFit/>
          </a:bodyPr>
          <a:lstStyle/>
          <a:p>
            <a:r>
              <a:rPr lang="fr-FR"/>
              <a:t>		</a:t>
            </a:r>
            <a:r>
              <a:rPr lang="fr-FR" sz="4400" b="1"/>
              <a:t>Conclusion:</a:t>
            </a:r>
          </a:p>
          <a:p>
            <a:endParaRPr lang="fr-FR" b="1"/>
          </a:p>
          <a:p>
            <a:endParaRPr lang="fr-FR" b="1"/>
          </a:p>
          <a:p>
            <a:r>
              <a:rPr lang="fr-FR"/>
              <a:t>Ouvrir son robinet d’eau chaude est un geste banal mais le processus qui produit cette eau chaude est relativement complexe.</a:t>
            </a:r>
          </a:p>
          <a:p>
            <a:endParaRPr lang="fr-FR"/>
          </a:p>
          <a:p>
            <a:r>
              <a:rPr lang="fr-FR"/>
              <a:t>Avec </a:t>
            </a:r>
            <a:r>
              <a:rPr lang="fr-FR" b="1"/>
              <a:t>des équilibres à trouver</a:t>
            </a:r>
            <a:r>
              <a:rPr lang="fr-FR"/>
              <a:t> entre </a:t>
            </a:r>
            <a:r>
              <a:rPr lang="fr-FR" b="1"/>
              <a:t>confort</a:t>
            </a:r>
            <a:r>
              <a:rPr lang="fr-FR"/>
              <a:t>, </a:t>
            </a:r>
            <a:r>
              <a:rPr lang="fr-FR" b="1"/>
              <a:t>coûts</a:t>
            </a:r>
            <a:r>
              <a:rPr lang="fr-FR"/>
              <a:t> et </a:t>
            </a:r>
            <a:r>
              <a:rPr lang="fr-FR" b="1"/>
              <a:t>sécurité sanitaire</a:t>
            </a:r>
            <a:r>
              <a:rPr lang="fr-FR"/>
              <a:t>, Il est souvent coûteux de maintenir ces installations dans un état tel que la santé des usagers ne risque pas d’être impactée. </a:t>
            </a:r>
          </a:p>
          <a:p>
            <a:endParaRPr lang="fr-FR" b="1"/>
          </a:p>
          <a:p>
            <a:r>
              <a:rPr lang="fr-FR" b="1">
                <a:sym typeface="Wingdings" panose="05000000000000000000" pitchFamily="2" charset="2"/>
              </a:rPr>
              <a:t> </a:t>
            </a:r>
            <a:r>
              <a:rPr lang="fr-FR" b="1"/>
              <a:t>Ces équipements viellissent et se dégradent inévitablement</a:t>
            </a:r>
            <a:r>
              <a:rPr lang="fr-FR"/>
              <a:t>.</a:t>
            </a:r>
          </a:p>
          <a:p>
            <a:endParaRPr lang="fr-FR"/>
          </a:p>
          <a:p>
            <a:r>
              <a:rPr lang="fr-FR"/>
              <a:t>Il faut s’assurer que sa </a:t>
            </a:r>
            <a:r>
              <a:rPr lang="fr-FR" b="1"/>
              <a:t>maintenance est assurée conformément à la loi</a:t>
            </a:r>
            <a:r>
              <a:rPr lang="fr-FR"/>
              <a:t>, au mieux des possibilités de l’installation et de manière régulière (cette </a:t>
            </a:r>
            <a:r>
              <a:rPr lang="fr-FR" b="1"/>
              <a:t>régularité étant contractuelle et fondamentale</a:t>
            </a:r>
            <a:r>
              <a:rPr lang="fr-FR"/>
              <a:t>).</a:t>
            </a:r>
          </a:p>
          <a:p>
            <a:endParaRPr lang="fr-FR"/>
          </a:p>
          <a:p>
            <a:r>
              <a:rPr lang="fr-FR">
                <a:sym typeface="Wingdings" panose="05000000000000000000" pitchFamily="2" charset="2"/>
              </a:rPr>
              <a:t> </a:t>
            </a:r>
            <a:r>
              <a:rPr lang="fr-FR"/>
              <a:t>Toute modification de l’installation ou des ses réglages à des fins d’économie doit être évaluée en intégrant cette </a:t>
            </a:r>
            <a:r>
              <a:rPr lang="fr-FR" b="1" u="sng"/>
              <a:t>contrainte sanitaire réelle</a:t>
            </a:r>
            <a:r>
              <a:rPr lang="fr-FR" u="sng"/>
              <a:t>. </a:t>
            </a:r>
          </a:p>
          <a:p>
            <a:endParaRPr lang="fr-FR" b="1"/>
          </a:p>
          <a:p>
            <a:endParaRPr lang="fr-FR" b="1"/>
          </a:p>
          <a:p>
            <a:endParaRPr lang="fr-FR"/>
          </a:p>
        </p:txBody>
      </p:sp>
    </p:spTree>
    <p:extLst>
      <p:ext uri="{BB962C8B-B14F-4D97-AF65-F5344CB8AC3E}">
        <p14:creationId xmlns:p14="http://schemas.microsoft.com/office/powerpoint/2010/main" val="2668667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822960" y="1828800"/>
            <a:ext cx="5715000" cy="2103120"/>
          </a:xfrm>
          <a:prstGeom prst="roundRect">
            <a:avLst/>
          </a:prstGeom>
          <a:solidFill>
            <a:srgbClr val="FFFFFF">
              <a:alpha val="92000"/>
            </a:srgbClr>
          </a:solidFill>
          <a:ln w="12700">
            <a:solidFill>
              <a:srgbClr val="DCE3F0"/>
            </a:solidFill>
            <a:prstDash val="solid"/>
          </a:ln>
        </p:spPr>
        <p:txBody>
          <a:bodyPr/>
          <a:lstStyle/>
          <a:p>
            <a:endParaRPr lang="fr-FR"/>
          </a:p>
        </p:txBody>
      </p:sp>
      <p:sp>
        <p:nvSpPr>
          <p:cNvPr id="3" name="Text 1"/>
          <p:cNvSpPr/>
          <p:nvPr/>
        </p:nvSpPr>
        <p:spPr>
          <a:xfrm>
            <a:off x="1143000" y="2331720"/>
            <a:ext cx="5029200" cy="457200"/>
          </a:xfrm>
          <a:prstGeom prst="rect">
            <a:avLst/>
          </a:prstGeom>
          <a:noFill/>
          <a:ln/>
        </p:spPr>
        <p:txBody>
          <a:bodyPr wrap="square" lIns="0" tIns="0" rIns="0" bIns="0" rtlCol="0" anchor="ctr"/>
          <a:lstStyle/>
          <a:p>
            <a:pPr marL="0" indent="0">
              <a:buNone/>
            </a:pPr>
            <a:r>
              <a:rPr lang="en-US" sz="2800" b="1" dirty="0">
                <a:solidFill>
                  <a:srgbClr val="1D2B58"/>
                </a:solidFill>
                <a:latin typeface="Arial" pitchFamily="34" charset="0"/>
                <a:ea typeface="Arial" pitchFamily="34" charset="-122"/>
                <a:cs typeface="Arial" pitchFamily="34" charset="-120"/>
              </a:rPr>
              <a:t>Questions &amp; échanges</a:t>
            </a:r>
            <a:endParaRPr lang="en-US" sz="2800" dirty="0"/>
          </a:p>
        </p:txBody>
      </p:sp>
      <p:sp>
        <p:nvSpPr>
          <p:cNvPr id="4" name="Text 2"/>
          <p:cNvSpPr/>
          <p:nvPr/>
        </p:nvSpPr>
        <p:spPr>
          <a:xfrm>
            <a:off x="1152144" y="2971800"/>
            <a:ext cx="3840480" cy="201168"/>
          </a:xfrm>
          <a:prstGeom prst="rect">
            <a:avLst/>
          </a:prstGeom>
          <a:noFill/>
          <a:ln/>
        </p:spPr>
        <p:txBody>
          <a:bodyPr wrap="square" lIns="0" tIns="0" rIns="0" bIns="0" rtlCol="0" anchor="ctr"/>
          <a:lstStyle/>
          <a:p>
            <a:pPr marL="0" indent="0">
              <a:buNone/>
            </a:pPr>
            <a:r>
              <a:rPr lang="en-US" sz="1700" dirty="0">
                <a:solidFill>
                  <a:srgbClr val="54627D"/>
                </a:solidFill>
                <a:latin typeface="Arial" pitchFamily="34" charset="0"/>
                <a:ea typeface="Arial" pitchFamily="34" charset="-122"/>
                <a:cs typeface="Arial" pitchFamily="34" charset="-120"/>
              </a:rPr>
              <a:t>Merci pour votre attention</a:t>
            </a:r>
            <a:endParaRPr lang="en-US"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2094917" y="287997"/>
            <a:ext cx="9879574" cy="738664"/>
          </a:xfrm>
          <a:prstGeom prst="rect">
            <a:avLst/>
          </a:prstGeom>
          <a:noFill/>
        </p:spPr>
        <p:txBody>
          <a:bodyPr wrap="square" rtlCol="0">
            <a:spAutoFit/>
          </a:bodyPr>
          <a:lstStyle/>
          <a:p>
            <a:r>
              <a:rPr lang="fr-FR"/>
              <a:t>	</a:t>
            </a:r>
            <a:r>
              <a:rPr lang="fr-FR" sz="2400" b="1"/>
              <a:t>une multitude de mode de production….</a:t>
            </a:r>
            <a:endParaRPr lang="fr-FR"/>
          </a:p>
          <a:p>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75" y="1122866"/>
            <a:ext cx="3362663" cy="1859797"/>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174" y="1383807"/>
            <a:ext cx="3797753" cy="1598855"/>
          </a:xfrm>
          <a:prstGeom prst="rect">
            <a:avLst/>
          </a:prstGeom>
        </p:spPr>
      </p:pic>
      <p:pic>
        <p:nvPicPr>
          <p:cNvPr id="8" name="Image 7"/>
          <p:cNvPicPr>
            <a:picLocks noChangeAspect="1"/>
          </p:cNvPicPr>
          <p:nvPr/>
        </p:nvPicPr>
        <p:blipFill>
          <a:blip r:embed="rId4"/>
          <a:stretch>
            <a:fillRect/>
          </a:stretch>
        </p:blipFill>
        <p:spPr>
          <a:xfrm>
            <a:off x="597997" y="3945060"/>
            <a:ext cx="3411593" cy="2119310"/>
          </a:xfrm>
          <a:prstGeom prst="rect">
            <a:avLst/>
          </a:prstGeom>
        </p:spPr>
      </p:pic>
      <p:pic>
        <p:nvPicPr>
          <p:cNvPr id="9" name="Image 8"/>
          <p:cNvPicPr>
            <a:picLocks noChangeAspect="1"/>
          </p:cNvPicPr>
          <p:nvPr/>
        </p:nvPicPr>
        <p:blipFill>
          <a:blip r:embed="rId5"/>
          <a:stretch>
            <a:fillRect/>
          </a:stretch>
        </p:blipFill>
        <p:spPr>
          <a:xfrm>
            <a:off x="4592410" y="4053054"/>
            <a:ext cx="3679496" cy="2011316"/>
          </a:xfrm>
          <a:prstGeom prst="rect">
            <a:avLst/>
          </a:prstGeom>
        </p:spPr>
      </p:pic>
      <p:pic>
        <p:nvPicPr>
          <p:cNvPr id="12" name="Image 11"/>
          <p:cNvPicPr>
            <a:picLocks noChangeAspect="1"/>
          </p:cNvPicPr>
          <p:nvPr/>
        </p:nvPicPr>
        <p:blipFill>
          <a:blip r:embed="rId6"/>
          <a:stretch>
            <a:fillRect/>
          </a:stretch>
        </p:blipFill>
        <p:spPr>
          <a:xfrm>
            <a:off x="8579191" y="1213708"/>
            <a:ext cx="3675062" cy="1768954"/>
          </a:xfrm>
          <a:prstGeom prst="rect">
            <a:avLst/>
          </a:prstGeom>
        </p:spPr>
      </p:pic>
      <p:pic>
        <p:nvPicPr>
          <p:cNvPr id="13" name="Image 12"/>
          <p:cNvPicPr>
            <a:picLocks noChangeAspect="1"/>
          </p:cNvPicPr>
          <p:nvPr/>
        </p:nvPicPr>
        <p:blipFill>
          <a:blip r:embed="rId7"/>
          <a:stretch>
            <a:fillRect/>
          </a:stretch>
        </p:blipFill>
        <p:spPr>
          <a:xfrm>
            <a:off x="8992735" y="4249420"/>
            <a:ext cx="2897932" cy="1685554"/>
          </a:xfrm>
          <a:prstGeom prst="rect">
            <a:avLst/>
          </a:prstGeom>
        </p:spPr>
      </p:pic>
    </p:spTree>
    <p:extLst>
      <p:ext uri="{BB962C8B-B14F-4D97-AF65-F5344CB8AC3E}">
        <p14:creationId xmlns:p14="http://schemas.microsoft.com/office/powerpoint/2010/main" val="394106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324104" y="182301"/>
            <a:ext cx="11019632" cy="4062651"/>
          </a:xfrm>
          <a:prstGeom prst="rect">
            <a:avLst/>
          </a:prstGeom>
          <a:noFill/>
        </p:spPr>
        <p:txBody>
          <a:bodyPr wrap="square" rtlCol="0">
            <a:spAutoFit/>
          </a:bodyPr>
          <a:lstStyle/>
          <a:p>
            <a:r>
              <a:rPr lang="fr-FR"/>
              <a:t>	</a:t>
            </a:r>
            <a:r>
              <a:rPr lang="fr-FR" sz="2400" b="1"/>
              <a:t>les buts:</a:t>
            </a:r>
          </a:p>
          <a:p>
            <a:r>
              <a:rPr lang="fr-FR"/>
              <a:t>	</a:t>
            </a:r>
          </a:p>
          <a:p>
            <a:r>
              <a:rPr lang="fr-FR"/>
              <a:t>-</a:t>
            </a:r>
            <a:r>
              <a:rPr lang="fr-FR" b="1"/>
              <a:t>mutualiser les coûts: </a:t>
            </a:r>
          </a:p>
          <a:p>
            <a:pPr marL="1657350" lvl="3" indent="-285750">
              <a:buFont typeface="Arial" panose="020B0604020202020204" pitchFamily="34" charset="0"/>
              <a:buChar char="•"/>
            </a:pPr>
            <a:r>
              <a:rPr lang="fr-FR"/>
              <a:t>Investissement sur une grosse chaudière plutôt que sur plusieurs petites</a:t>
            </a:r>
          </a:p>
          <a:p>
            <a:pPr marL="1657350" lvl="3" indent="-285750">
              <a:buFont typeface="Arial" panose="020B0604020202020204" pitchFamily="34" charset="0"/>
              <a:buChar char="•"/>
            </a:pPr>
            <a:r>
              <a:rPr lang="fr-FR"/>
              <a:t>Entretien et pilotage contractualisés tout au long de l’année</a:t>
            </a:r>
          </a:p>
          <a:p>
            <a:pPr marL="1657350" lvl="3" indent="-285750">
              <a:buFont typeface="Arial" panose="020B0604020202020204" pitchFamily="34" charset="0"/>
              <a:buChar char="•"/>
            </a:pPr>
            <a:r>
              <a:rPr lang="fr-FR"/>
              <a:t>Achat d’énergie ‘en gros’</a:t>
            </a:r>
          </a:p>
          <a:p>
            <a:pPr marL="1657350" lvl="3" indent="-285750">
              <a:buFont typeface="Arial" panose="020B0604020202020204" pitchFamily="34" charset="0"/>
              <a:buChar char="•"/>
            </a:pPr>
            <a:r>
              <a:rPr lang="fr-FR"/>
              <a:t>Diminution de la puissance totale (cf. tableau)				</a:t>
            </a:r>
            <a:endParaRPr lang="fr-FR" b="1"/>
          </a:p>
          <a:p>
            <a:endParaRPr lang="fr-FR" b="1"/>
          </a:p>
          <a:p>
            <a:r>
              <a:rPr lang="fr-FR" b="1"/>
              <a:t>-diminuer l’impact écologique de cette production:</a:t>
            </a:r>
          </a:p>
          <a:p>
            <a:pPr marL="1657350" lvl="3" indent="-285750">
              <a:buFont typeface="Arial" panose="020B0604020202020204" pitchFamily="34" charset="0"/>
              <a:buChar char="•"/>
            </a:pPr>
            <a:r>
              <a:rPr lang="fr-FR"/>
              <a:t>Rendement supérieur d’un gros équipement vs plusieurs petits</a:t>
            </a:r>
          </a:p>
          <a:p>
            <a:pPr marL="1657350" lvl="3" indent="-285750">
              <a:buFont typeface="Arial" panose="020B0604020202020204" pitchFamily="34" charset="0"/>
              <a:buChar char="•"/>
            </a:pPr>
            <a:r>
              <a:rPr lang="fr-FR"/>
              <a:t>Réglages plus fins et plus stables d’un matériel industriel vs domestique</a:t>
            </a:r>
          </a:p>
          <a:p>
            <a:pPr marL="1657350" lvl="3" indent="-285750">
              <a:buFont typeface="Arial" panose="020B0604020202020204" pitchFamily="34" charset="0"/>
              <a:buChar char="•"/>
            </a:pPr>
            <a:r>
              <a:rPr lang="fr-FR"/>
              <a:t>Possibilité d’exploiter plus complètement les systèmes à condensation des fumées</a:t>
            </a:r>
          </a:p>
          <a:p>
            <a:pPr lvl="3"/>
            <a:r>
              <a:rPr lang="fr-FR"/>
              <a:t>(dans le cas de chaudière gaz)</a:t>
            </a:r>
          </a:p>
          <a:p>
            <a:pPr marL="1657350" lvl="3" indent="-285750">
              <a:buFont typeface="Arial" panose="020B0604020202020204" pitchFamily="34" charset="0"/>
              <a:buChar char="•"/>
            </a:pPr>
            <a:r>
              <a:rPr lang="fr-FR"/>
              <a:t>Dimensionnement global réduit (mutualisation des besoins)	</a:t>
            </a:r>
          </a:p>
        </p:txBody>
      </p:sp>
      <p:pic>
        <p:nvPicPr>
          <p:cNvPr id="8" name="Image 7"/>
          <p:cNvPicPr>
            <a:picLocks noChangeAspect="1"/>
          </p:cNvPicPr>
          <p:nvPr/>
        </p:nvPicPr>
        <p:blipFill>
          <a:blip r:embed="rId2"/>
          <a:stretch>
            <a:fillRect/>
          </a:stretch>
        </p:blipFill>
        <p:spPr>
          <a:xfrm>
            <a:off x="2027418" y="4244952"/>
            <a:ext cx="7613003" cy="2456070"/>
          </a:xfrm>
          <a:prstGeom prst="rect">
            <a:avLst/>
          </a:prstGeom>
        </p:spPr>
      </p:pic>
    </p:spTree>
    <p:extLst>
      <p:ext uri="{BB962C8B-B14F-4D97-AF65-F5344CB8AC3E}">
        <p14:creationId xmlns:p14="http://schemas.microsoft.com/office/powerpoint/2010/main" val="154130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421124" y="655167"/>
            <a:ext cx="11770876" cy="3785652"/>
          </a:xfrm>
          <a:prstGeom prst="rect">
            <a:avLst/>
          </a:prstGeom>
          <a:noFill/>
        </p:spPr>
        <p:txBody>
          <a:bodyPr wrap="square" rtlCol="0">
            <a:spAutoFit/>
          </a:bodyPr>
          <a:lstStyle/>
          <a:p>
            <a:r>
              <a:rPr lang="fr-FR"/>
              <a:t>		</a:t>
            </a:r>
            <a:r>
              <a:rPr lang="fr-FR" sz="2400" b="1"/>
              <a:t>Inconvénients:</a:t>
            </a:r>
          </a:p>
          <a:p>
            <a:r>
              <a:rPr lang="fr-FR"/>
              <a:t>	 </a:t>
            </a:r>
          </a:p>
          <a:p>
            <a:r>
              <a:rPr lang="fr-FR"/>
              <a:t>Compte tenu de la distance qu’il peut y avoir entre la production (chaufferie) et l’utilisation (logement), il est inévitable qu’en dehors des périodes de consommation intensive (heures de pointes: matin/midi et soir) l’eau chaude refroidisse dans les réseaux, </a:t>
            </a:r>
            <a:r>
              <a:rPr lang="fr-FR" b="1" u="sng"/>
              <a:t>même parfaitement isolés.</a:t>
            </a:r>
          </a:p>
          <a:p>
            <a:endParaRPr lang="fr-FR" b="1" u="sng"/>
          </a:p>
          <a:p>
            <a:endParaRPr lang="fr-FR" b="1" u="sng"/>
          </a:p>
          <a:p>
            <a:endParaRPr lang="fr-FR" b="1" u="sng"/>
          </a:p>
          <a:p>
            <a:endParaRPr lang="fr-FR"/>
          </a:p>
          <a:p>
            <a:endParaRPr lang="fr-FR"/>
          </a:p>
          <a:p>
            <a:endParaRPr lang="fr-FR"/>
          </a:p>
          <a:p>
            <a:endParaRPr lang="fr-FR"/>
          </a:p>
          <a:p>
            <a:r>
              <a:rPr lang="fr-FR"/>
              <a:t>			</a:t>
            </a: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t="11314"/>
          <a:stretch/>
        </p:blipFill>
        <p:spPr>
          <a:xfrm>
            <a:off x="3408662" y="2410549"/>
            <a:ext cx="8499753" cy="4288198"/>
          </a:xfrm>
          <a:prstGeom prst="rect">
            <a:avLst/>
          </a:prstGeom>
        </p:spPr>
      </p:pic>
      <p:sp>
        <p:nvSpPr>
          <p:cNvPr id="12" name="ZoneTexte 11"/>
          <p:cNvSpPr txBox="1"/>
          <p:nvPr/>
        </p:nvSpPr>
        <p:spPr>
          <a:xfrm>
            <a:off x="548640" y="2958204"/>
            <a:ext cx="3532472" cy="923330"/>
          </a:xfrm>
          <a:prstGeom prst="rect">
            <a:avLst/>
          </a:prstGeom>
          <a:noFill/>
        </p:spPr>
        <p:txBody>
          <a:bodyPr wrap="square" rtlCol="0">
            <a:spAutoFit/>
          </a:bodyPr>
          <a:lstStyle/>
          <a:p>
            <a:r>
              <a:rPr lang="fr-FR"/>
              <a:t>C’est pourquoi des </a:t>
            </a:r>
            <a:r>
              <a:rPr lang="fr-FR" b="1">
                <a:highlight>
                  <a:srgbClr val="FFFF00"/>
                </a:highlight>
              </a:rPr>
              <a:t>circuits de bouclage</a:t>
            </a:r>
            <a:r>
              <a:rPr lang="fr-FR"/>
              <a:t> ont été ajoutés à ce réseau collectif</a:t>
            </a:r>
          </a:p>
        </p:txBody>
      </p:sp>
    </p:spTree>
    <p:extLst>
      <p:ext uri="{BB962C8B-B14F-4D97-AF65-F5344CB8AC3E}">
        <p14:creationId xmlns:p14="http://schemas.microsoft.com/office/powerpoint/2010/main" val="333546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421124" y="992754"/>
            <a:ext cx="11770876" cy="3416320"/>
          </a:xfrm>
          <a:prstGeom prst="rect">
            <a:avLst/>
          </a:prstGeom>
          <a:noFill/>
        </p:spPr>
        <p:txBody>
          <a:bodyPr wrap="square" rtlCol="0">
            <a:spAutoFit/>
          </a:bodyPr>
          <a:lstStyle/>
          <a:p>
            <a:r>
              <a:rPr lang="fr-FR"/>
              <a:t>Donc au prix de quelques tuyaux en plus ce délais d’attente pour soustirer de l’eau chaude a été reduit de manière importante à toute heure du jour et de la nuit….</a:t>
            </a:r>
            <a:endParaRPr lang="fr-FR" b="1" u="sng"/>
          </a:p>
          <a:p>
            <a:endParaRPr lang="fr-FR"/>
          </a:p>
          <a:p>
            <a:r>
              <a:rPr lang="fr-FR"/>
              <a:t>Mais l’</a:t>
            </a:r>
            <a:r>
              <a:rPr lang="fr-FR" b="1"/>
              <a:t>inconfort</a:t>
            </a:r>
            <a:r>
              <a:rPr lang="fr-FR"/>
              <a:t> et la dépense inutile d’eau et d’énergie ne sont pas les seuls ni les plus importants facteurs qui poussent à faire en sorte que le réseau ECS reste à T° satisfaisante. </a:t>
            </a:r>
          </a:p>
          <a:p>
            <a:endParaRPr lang="fr-FR"/>
          </a:p>
          <a:p>
            <a:r>
              <a:rPr lang="fr-FR"/>
              <a:t>En effet mis en évidence lors d’un congrès de l’</a:t>
            </a:r>
            <a:r>
              <a:rPr lang="fr-FR" b="1" i="1"/>
              <a:t>american legion </a:t>
            </a:r>
            <a:r>
              <a:rPr lang="fr-FR"/>
              <a:t>en 1976 une bactérie  potentiellement mortelle est venue imposer à partir de cette époque un  </a:t>
            </a:r>
            <a:r>
              <a:rPr lang="fr-FR" b="1"/>
              <a:t>facteur sanitaire beaucoup plus contraignant</a:t>
            </a:r>
            <a:r>
              <a:rPr lang="fr-FR"/>
              <a:t>….</a:t>
            </a:r>
          </a:p>
          <a:p>
            <a:endParaRPr lang="fr-FR"/>
          </a:p>
          <a:p>
            <a:endParaRPr lang="fr-FR"/>
          </a:p>
          <a:p>
            <a:endParaRPr lang="fr-FR"/>
          </a:p>
          <a:p>
            <a:r>
              <a:rPr lang="fr-FR"/>
              <a:t>			</a:t>
            </a:r>
          </a:p>
        </p:txBody>
      </p:sp>
      <p:grpSp>
        <p:nvGrpSpPr>
          <p:cNvPr id="11" name="Groupe 10">
            <a:extLst>
              <a:ext uri="{FF2B5EF4-FFF2-40B4-BE49-F238E27FC236}">
                <a16:creationId xmlns:a16="http://schemas.microsoft.com/office/drawing/2014/main" id="{1585BCEC-CCA9-B1FD-5CEE-F5AA758774D1}"/>
              </a:ext>
            </a:extLst>
          </p:cNvPr>
          <p:cNvGrpSpPr/>
          <p:nvPr/>
        </p:nvGrpSpPr>
        <p:grpSpPr>
          <a:xfrm>
            <a:off x="3407198" y="3665500"/>
            <a:ext cx="5798728" cy="2255818"/>
            <a:chOff x="2186689" y="3429000"/>
            <a:chExt cx="5798728" cy="2255818"/>
          </a:xfrm>
        </p:grpSpPr>
        <p:grpSp>
          <p:nvGrpSpPr>
            <p:cNvPr id="3" name="Groupe 2"/>
            <p:cNvGrpSpPr/>
            <p:nvPr/>
          </p:nvGrpSpPr>
          <p:grpSpPr>
            <a:xfrm>
              <a:off x="2186689" y="3429000"/>
              <a:ext cx="3608346" cy="1811955"/>
              <a:chOff x="3838242" y="4898897"/>
              <a:chExt cx="3608346" cy="1811955"/>
            </a:xfrm>
          </p:grpSpPr>
          <p:pic>
            <p:nvPicPr>
              <p:cNvPr id="2" name="Image 1"/>
              <p:cNvPicPr>
                <a:picLocks noChangeAspect="1"/>
              </p:cNvPicPr>
              <p:nvPr/>
            </p:nvPicPr>
            <p:blipFill>
              <a:blip r:embed="rId2"/>
              <a:stretch>
                <a:fillRect/>
              </a:stretch>
            </p:blipFill>
            <p:spPr>
              <a:xfrm>
                <a:off x="3838242" y="4898897"/>
                <a:ext cx="1880763" cy="1811955"/>
              </a:xfrm>
              <a:prstGeom prst="rect">
                <a:avLst/>
              </a:prstGeom>
            </p:spPr>
          </p:pic>
          <p:pic>
            <p:nvPicPr>
              <p:cNvPr id="8" name="Image 7"/>
              <p:cNvPicPr>
                <a:picLocks noChangeAspect="1"/>
              </p:cNvPicPr>
              <p:nvPr/>
            </p:nvPicPr>
            <p:blipFill>
              <a:blip r:embed="rId2"/>
              <a:stretch>
                <a:fillRect/>
              </a:stretch>
            </p:blipFill>
            <p:spPr>
              <a:xfrm>
                <a:off x="5583478" y="5084627"/>
                <a:ext cx="983323" cy="947348"/>
              </a:xfrm>
              <a:prstGeom prst="rect">
                <a:avLst/>
              </a:prstGeom>
            </p:spPr>
          </p:pic>
          <p:pic>
            <p:nvPicPr>
              <p:cNvPr id="9" name="Image 8"/>
              <p:cNvPicPr>
                <a:picLocks noChangeAspect="1"/>
              </p:cNvPicPr>
              <p:nvPr/>
            </p:nvPicPr>
            <p:blipFill>
              <a:blip r:embed="rId2"/>
              <a:stretch>
                <a:fillRect/>
              </a:stretch>
            </p:blipFill>
            <p:spPr>
              <a:xfrm>
                <a:off x="6463265" y="5642941"/>
                <a:ext cx="983323" cy="947348"/>
              </a:xfrm>
              <a:prstGeom prst="rect">
                <a:avLst/>
              </a:prstGeom>
            </p:spPr>
          </p:pic>
        </p:grpSp>
        <p:sp>
          <p:nvSpPr>
            <p:cNvPr id="5" name="ZoneTexte 4"/>
            <p:cNvSpPr txBox="1"/>
            <p:nvPr/>
          </p:nvSpPr>
          <p:spPr>
            <a:xfrm rot="20819714">
              <a:off x="4167396" y="4361379"/>
              <a:ext cx="3818021" cy="1323439"/>
            </a:xfrm>
            <a:prstGeom prst="rect">
              <a:avLst/>
            </a:prstGeom>
            <a:noFill/>
          </p:spPr>
          <p:txBody>
            <a:bodyPr wrap="square" rtlCol="0">
              <a:spAutoFit/>
            </a:bodyPr>
            <a:lstStyle/>
            <a:p>
              <a:r>
                <a:rPr lang="fr-FR" sz="4000">
                  <a:solidFill>
                    <a:srgbClr val="FF0000"/>
                  </a:solidFill>
                  <a:latin typeface="Jokerman" panose="04090605060D06020702" pitchFamily="82" charset="0"/>
                </a:rPr>
                <a:t>La legionnellose</a:t>
              </a:r>
            </a:p>
          </p:txBody>
        </p:sp>
      </p:grpSp>
    </p:spTree>
    <p:extLst>
      <p:ext uri="{BB962C8B-B14F-4D97-AF65-F5344CB8AC3E}">
        <p14:creationId xmlns:p14="http://schemas.microsoft.com/office/powerpoint/2010/main" val="201069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169787" y="1155656"/>
            <a:ext cx="10810430" cy="3416320"/>
          </a:xfrm>
          <a:prstGeom prst="rect">
            <a:avLst/>
          </a:prstGeom>
          <a:noFill/>
        </p:spPr>
        <p:txBody>
          <a:bodyPr wrap="square" rtlCol="0">
            <a:spAutoFit/>
          </a:bodyPr>
          <a:lstStyle/>
          <a:p>
            <a:r>
              <a:rPr lang="fr-FR" b="1"/>
              <a:t>		</a:t>
            </a:r>
            <a:endParaRPr lang="fr-FR" b="1" i="1"/>
          </a:p>
          <a:p>
            <a:r>
              <a:rPr lang="fr-FR"/>
              <a:t>Cause de la légionnellose, c’est une bactérie dite ‘</a:t>
            </a:r>
            <a:r>
              <a:rPr lang="fr-FR" b="1"/>
              <a:t>hydro-tellurique</a:t>
            </a:r>
            <a:r>
              <a:rPr lang="fr-FR"/>
              <a:t>’ endémique qui est présente de manière constante dans ces 2 éléments. Elle pénètre donc inévitablement dans les circuits d’eau potable.</a:t>
            </a:r>
          </a:p>
          <a:p>
            <a:endParaRPr lang="fr-FR"/>
          </a:p>
          <a:p>
            <a:r>
              <a:rPr lang="fr-FR">
                <a:sym typeface="Wingdings" panose="05000000000000000000" pitchFamily="2" charset="2"/>
              </a:rPr>
              <a:t>	elle est détruite </a:t>
            </a:r>
            <a:r>
              <a:rPr lang="fr-FR"/>
              <a:t>au-dessus de 60°C.</a:t>
            </a:r>
          </a:p>
          <a:p>
            <a:r>
              <a:rPr lang="fr-FR">
                <a:sym typeface="Wingdings" panose="05000000000000000000" pitchFamily="2" charset="2"/>
              </a:rPr>
              <a:t>	</a:t>
            </a:r>
            <a:r>
              <a:rPr lang="fr-FR"/>
              <a:t>elle stagne entre 55°C et 60°C</a:t>
            </a:r>
          </a:p>
          <a:p>
            <a:r>
              <a:rPr lang="fr-FR">
                <a:sym typeface="Wingdings" panose="05000000000000000000" pitchFamily="2" charset="2"/>
              </a:rPr>
              <a:t>	</a:t>
            </a:r>
            <a:r>
              <a:rPr lang="fr-FR"/>
              <a:t>sa prolifération ralentie entre 47°C et 55°C, </a:t>
            </a:r>
          </a:p>
          <a:p>
            <a:r>
              <a:rPr lang="fr-FR"/>
              <a:t>	</a:t>
            </a:r>
            <a:r>
              <a:rPr lang="fr-FR">
                <a:sym typeface="Wingdings" panose="05000000000000000000" pitchFamily="2" charset="2"/>
              </a:rPr>
              <a:t></a:t>
            </a:r>
            <a:r>
              <a:rPr lang="fr-FR"/>
              <a:t>Elle prospère entre 25°C et 47°C avec un </a:t>
            </a:r>
            <a:r>
              <a:rPr lang="fr-FR">
                <a:sym typeface="Wingdings" panose="05000000000000000000" pitchFamily="2" charset="2"/>
              </a:rPr>
              <a:t>taux de croissance  </a:t>
            </a:r>
            <a:r>
              <a:rPr lang="fr-FR" b="1"/>
              <a:t>maximum à 37°C</a:t>
            </a:r>
            <a:r>
              <a:rPr lang="fr-FR"/>
              <a:t>, </a:t>
            </a:r>
            <a:endParaRPr lang="fr-FR">
              <a:sym typeface="Wingdings" panose="05000000000000000000" pitchFamily="2" charset="2"/>
            </a:endParaRPr>
          </a:p>
          <a:p>
            <a:endParaRPr lang="fr-FR"/>
          </a:p>
          <a:p>
            <a:r>
              <a:rPr lang="fr-FR">
                <a:sym typeface="Wingdings" panose="05000000000000000000" pitchFamily="2" charset="2"/>
              </a:rPr>
              <a:t>	Elle ne se dévellope pas en dessous de 25°C</a:t>
            </a:r>
          </a:p>
          <a:p>
            <a:r>
              <a:rPr lang="fr-FR">
                <a:sym typeface="Wingdings" panose="05000000000000000000" pitchFamily="2" charset="2"/>
              </a:rPr>
              <a:t>	</a:t>
            </a:r>
            <a:endParaRPr lang="fr-FR"/>
          </a:p>
          <a:p>
            <a:r>
              <a:rPr lang="fr-FR"/>
              <a:t>	</a:t>
            </a:r>
            <a:r>
              <a:rPr lang="fr-FR">
                <a:sym typeface="Wingdings" panose="05000000000000000000" pitchFamily="2" charset="2"/>
              </a:rPr>
              <a:t>			</a:t>
            </a:r>
            <a:endParaRPr lang="fr-FR" b="1" i="1"/>
          </a:p>
        </p:txBody>
      </p:sp>
      <p:pic>
        <p:nvPicPr>
          <p:cNvPr id="14" name="Image 13"/>
          <p:cNvPicPr>
            <a:picLocks noChangeAspect="1"/>
          </p:cNvPicPr>
          <p:nvPr/>
        </p:nvPicPr>
        <p:blipFill>
          <a:blip r:embed="rId3"/>
          <a:stretch>
            <a:fillRect/>
          </a:stretch>
        </p:blipFill>
        <p:spPr>
          <a:xfrm>
            <a:off x="9958463" y="1380225"/>
            <a:ext cx="1990426" cy="3211036"/>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589" y="4283185"/>
            <a:ext cx="4845874" cy="2487850"/>
          </a:xfrm>
          <a:prstGeom prst="rect">
            <a:avLst/>
          </a:prstGeom>
        </p:spPr>
      </p:pic>
      <p:sp>
        <p:nvSpPr>
          <p:cNvPr id="2" name="ZoneTexte 1"/>
          <p:cNvSpPr txBox="1"/>
          <p:nvPr/>
        </p:nvSpPr>
        <p:spPr>
          <a:xfrm>
            <a:off x="2455511" y="5119671"/>
            <a:ext cx="2550695" cy="923330"/>
          </a:xfrm>
          <a:prstGeom prst="rect">
            <a:avLst/>
          </a:prstGeom>
          <a:noFill/>
        </p:spPr>
        <p:txBody>
          <a:bodyPr wrap="square" rtlCol="0">
            <a:spAutoFit/>
          </a:bodyPr>
          <a:lstStyle/>
          <a:p>
            <a:r>
              <a:rPr lang="fr-FR"/>
              <a:t>Le </a:t>
            </a:r>
            <a:r>
              <a:rPr lang="fr-FR" b="1" i="1"/>
              <a:t>Ph idéale </a:t>
            </a:r>
            <a:r>
              <a:rPr lang="fr-FR"/>
              <a:t>pour la croissance de la légio est de </a:t>
            </a:r>
            <a:r>
              <a:rPr lang="fr-FR" b="1" i="1"/>
              <a:t>6,9</a:t>
            </a:r>
            <a:r>
              <a:rPr lang="fr-FR"/>
              <a:t>…!</a:t>
            </a:r>
          </a:p>
        </p:txBody>
      </p:sp>
      <p:sp>
        <p:nvSpPr>
          <p:cNvPr id="3" name="ZoneTexte 2"/>
          <p:cNvSpPr txBox="1"/>
          <p:nvPr/>
        </p:nvSpPr>
        <p:spPr>
          <a:xfrm>
            <a:off x="4301857" y="171389"/>
            <a:ext cx="5399773" cy="584775"/>
          </a:xfrm>
          <a:prstGeom prst="rect">
            <a:avLst/>
          </a:prstGeom>
          <a:noFill/>
        </p:spPr>
        <p:txBody>
          <a:bodyPr wrap="square" rtlCol="0">
            <a:spAutoFit/>
          </a:bodyPr>
          <a:lstStyle/>
          <a:p>
            <a:r>
              <a:rPr lang="fr-FR" sz="3200" b="1" i="1"/>
              <a:t>Legionella pneumophila</a:t>
            </a:r>
            <a:endParaRPr lang="fr-FR" sz="3200"/>
          </a:p>
        </p:txBody>
      </p:sp>
      <p:sp>
        <p:nvSpPr>
          <p:cNvPr id="4" name="ZoneTexte 3">
            <a:extLst>
              <a:ext uri="{FF2B5EF4-FFF2-40B4-BE49-F238E27FC236}">
                <a16:creationId xmlns:a16="http://schemas.microsoft.com/office/drawing/2014/main" id="{8C20AAB5-59D3-A798-6C95-D9F9146769B3}"/>
              </a:ext>
            </a:extLst>
          </p:cNvPr>
          <p:cNvSpPr txBox="1"/>
          <p:nvPr/>
        </p:nvSpPr>
        <p:spPr>
          <a:xfrm>
            <a:off x="4699719" y="842194"/>
            <a:ext cx="3019245" cy="369332"/>
          </a:xfrm>
          <a:prstGeom prst="rect">
            <a:avLst/>
          </a:prstGeom>
          <a:noFill/>
        </p:spPr>
        <p:txBody>
          <a:bodyPr wrap="square" rtlCol="0">
            <a:spAutoFit/>
          </a:bodyPr>
          <a:lstStyle/>
          <a:p>
            <a:r>
              <a:rPr lang="fr-FR"/>
              <a:t>« eau »   « terre »</a:t>
            </a:r>
          </a:p>
        </p:txBody>
      </p:sp>
      <p:cxnSp>
        <p:nvCxnSpPr>
          <p:cNvPr id="9" name="Connecteur droit avec flèche 8">
            <a:extLst>
              <a:ext uri="{FF2B5EF4-FFF2-40B4-BE49-F238E27FC236}">
                <a16:creationId xmlns:a16="http://schemas.microsoft.com/office/drawing/2014/main" id="{4CB63721-AB1D-E18A-65AB-06F9157F42E9}"/>
              </a:ext>
            </a:extLst>
          </p:cNvPr>
          <p:cNvCxnSpPr/>
          <p:nvPr/>
        </p:nvCxnSpPr>
        <p:spPr>
          <a:xfrm>
            <a:off x="5112589" y="1246516"/>
            <a:ext cx="0" cy="26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00E1FF1-0106-4D37-D8BB-CC8C5A8025B4}"/>
              </a:ext>
            </a:extLst>
          </p:cNvPr>
          <p:cNvCxnSpPr/>
          <p:nvPr/>
        </p:nvCxnSpPr>
        <p:spPr>
          <a:xfrm>
            <a:off x="5911968" y="1246516"/>
            <a:ext cx="0" cy="26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70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2987086" y="248950"/>
            <a:ext cx="5399773" cy="584775"/>
          </a:xfrm>
          <a:prstGeom prst="rect">
            <a:avLst/>
          </a:prstGeom>
          <a:noFill/>
        </p:spPr>
        <p:txBody>
          <a:bodyPr wrap="square" rtlCol="0">
            <a:spAutoFit/>
          </a:bodyPr>
          <a:lstStyle/>
          <a:p>
            <a:r>
              <a:rPr lang="fr-FR" sz="3200" b="1" i="1"/>
              <a:t>Legionella pneumophila…….</a:t>
            </a:r>
            <a:endParaRPr lang="fr-FR" sz="320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65" y="1576254"/>
            <a:ext cx="10729417" cy="5281746"/>
          </a:xfrm>
          <a:prstGeom prst="rect">
            <a:avLst/>
          </a:prstGeom>
        </p:spPr>
      </p:pic>
      <p:sp>
        <p:nvSpPr>
          <p:cNvPr id="4" name="ZoneTexte 3"/>
          <p:cNvSpPr txBox="1"/>
          <p:nvPr/>
        </p:nvSpPr>
        <p:spPr>
          <a:xfrm>
            <a:off x="322265" y="992272"/>
            <a:ext cx="11176746" cy="646331"/>
          </a:xfrm>
          <a:prstGeom prst="rect">
            <a:avLst/>
          </a:prstGeom>
          <a:noFill/>
        </p:spPr>
        <p:txBody>
          <a:bodyPr wrap="square" rtlCol="0">
            <a:spAutoFit/>
          </a:bodyPr>
          <a:lstStyle/>
          <a:p>
            <a:r>
              <a:rPr lang="fr-FR"/>
              <a:t>Cette thermosensibilité de la bactérie, détruite entre 50° et 60°C, impose donc un pilotage plus précis de la T°de la boucle ce qui oblige le plus souvent à la réguler en dehors de la production ECS par un réchauffeur annexe.</a:t>
            </a:r>
          </a:p>
        </p:txBody>
      </p:sp>
    </p:spTree>
    <p:extLst>
      <p:ext uri="{BB962C8B-B14F-4D97-AF65-F5344CB8AC3E}">
        <p14:creationId xmlns:p14="http://schemas.microsoft.com/office/powerpoint/2010/main" val="289402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4487365" y="1437586"/>
            <a:ext cx="4853166" cy="2031325"/>
          </a:xfrm>
          <a:prstGeom prst="rect">
            <a:avLst/>
          </a:prstGeom>
          <a:noFill/>
        </p:spPr>
        <p:txBody>
          <a:bodyPr wrap="square" rtlCol="0">
            <a:spAutoFit/>
          </a:bodyPr>
          <a:lstStyle/>
          <a:p>
            <a:r>
              <a:rPr lang="fr-FR">
                <a:sym typeface="Wingdings" panose="05000000000000000000" pitchFamily="2" charset="2"/>
              </a:rPr>
              <a:t>En premier lieu la présence de bras mort d’une longueur supérieure à 30cm est à proscrire sur le circuit, la légionnella s’y devellopant à l’abri des traitements thermiques et chimiques puis relachant en continu des souches bactériennes.</a:t>
            </a:r>
            <a:endParaRPr lang="fr-FR"/>
          </a:p>
          <a:p>
            <a:endParaRPr lang="fr-FR"/>
          </a:p>
          <a:p>
            <a:endParaRPr lang="fr-F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2515" r="24979" b="9571"/>
          <a:stretch/>
        </p:blipFill>
        <p:spPr>
          <a:xfrm>
            <a:off x="1004659" y="1467766"/>
            <a:ext cx="2299068" cy="2050218"/>
          </a:xfrm>
          <a:prstGeom prst="rect">
            <a:avLst/>
          </a:prstGeom>
        </p:spPr>
      </p:pic>
      <p:sp>
        <p:nvSpPr>
          <p:cNvPr id="2" name="ZoneTexte 1"/>
          <p:cNvSpPr txBox="1"/>
          <p:nvPr/>
        </p:nvSpPr>
        <p:spPr>
          <a:xfrm>
            <a:off x="1004659" y="439065"/>
            <a:ext cx="9394257" cy="646331"/>
          </a:xfrm>
          <a:prstGeom prst="rect">
            <a:avLst/>
          </a:prstGeom>
          <a:noFill/>
        </p:spPr>
        <p:txBody>
          <a:bodyPr wrap="square" rtlCol="0">
            <a:spAutoFit/>
          </a:bodyPr>
          <a:lstStyle/>
          <a:p>
            <a:r>
              <a:rPr lang="fr-FR"/>
              <a:t>En plus de la T° d’eau du réseau, plusieurs </a:t>
            </a:r>
            <a:r>
              <a:rPr lang="fr-FR" b="1"/>
              <a:t>autres paramètres</a:t>
            </a:r>
            <a:r>
              <a:rPr lang="fr-FR"/>
              <a:t> influent cette </a:t>
            </a:r>
            <a:r>
              <a:rPr lang="fr-FR" b="1"/>
              <a:t>prolifération</a:t>
            </a:r>
            <a:r>
              <a:rPr lang="fr-FR"/>
              <a:t>:</a:t>
            </a:r>
          </a:p>
          <a:p>
            <a:endParaRPr lang="fr-FR"/>
          </a:p>
        </p:txBody>
      </p:sp>
      <p:pic>
        <p:nvPicPr>
          <p:cNvPr id="6" name="Image 5"/>
          <p:cNvPicPr>
            <a:picLocks noChangeAspect="1"/>
          </p:cNvPicPr>
          <p:nvPr/>
        </p:nvPicPr>
        <p:blipFill>
          <a:blip r:embed="rId3"/>
          <a:stretch>
            <a:fillRect/>
          </a:stretch>
        </p:blipFill>
        <p:spPr>
          <a:xfrm>
            <a:off x="7535826" y="3716392"/>
            <a:ext cx="3881008" cy="2836415"/>
          </a:xfrm>
          <a:prstGeom prst="rect">
            <a:avLst/>
          </a:prstGeom>
        </p:spPr>
      </p:pic>
      <p:sp>
        <p:nvSpPr>
          <p:cNvPr id="8" name="ZoneTexte 7"/>
          <p:cNvSpPr txBox="1"/>
          <p:nvPr/>
        </p:nvSpPr>
        <p:spPr>
          <a:xfrm>
            <a:off x="320057" y="4958749"/>
            <a:ext cx="6832120" cy="923330"/>
          </a:xfrm>
          <a:prstGeom prst="rect">
            <a:avLst/>
          </a:prstGeom>
          <a:noFill/>
        </p:spPr>
        <p:txBody>
          <a:bodyPr wrap="square" rtlCol="0">
            <a:spAutoFit/>
          </a:bodyPr>
          <a:lstStyle/>
          <a:p>
            <a:r>
              <a:rPr lang="fr-FR"/>
              <a:t>La présence inévitable de boues qui vont s’accumuler dans les réservoirs de stockage favorise le dévellopement des bactéries qui peuvent s’y installer et constitue un facteur sanitaire aggravant.</a:t>
            </a:r>
          </a:p>
        </p:txBody>
      </p:sp>
    </p:spTree>
    <p:extLst>
      <p:ext uri="{BB962C8B-B14F-4D97-AF65-F5344CB8AC3E}">
        <p14:creationId xmlns:p14="http://schemas.microsoft.com/office/powerpoint/2010/main" val="13604960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40109</TotalTime>
  <Words>3202</Words>
  <Application>Microsoft Office PowerPoint</Application>
  <PresentationFormat>Grand écran</PresentationFormat>
  <Paragraphs>302</Paragraphs>
  <Slides>29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Jokerman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Eau chaude Sanitaire collective en copropriété</dc:title>
  <dc:creator>Christophe LEVREL</dc:creator>
  <cp:lastModifiedBy>Christophe LEVREL</cp:lastModifiedBy>
  <cp:revision>224</cp:revision>
  <cp:lastPrinted>2026-04-13T09:39:44Z</cp:lastPrinted>
  <dcterms:created xsi:type="dcterms:W3CDTF">2023-10-23T13:30:50Z</dcterms:created>
  <dcterms:modified xsi:type="dcterms:W3CDTF">2026-04-13T12:43:52Z</dcterms:modified>
</cp:coreProperties>
</file>