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514" r:id="rId3"/>
    <p:sldId id="820" r:id="rId4"/>
    <p:sldId id="806" r:id="rId5"/>
    <p:sldId id="807" r:id="rId6"/>
    <p:sldId id="808" r:id="rId7"/>
    <p:sldId id="809" r:id="rId8"/>
    <p:sldId id="810" r:id="rId9"/>
    <p:sldId id="811" r:id="rId10"/>
    <p:sldId id="812" r:id="rId11"/>
    <p:sldId id="813" r:id="rId12"/>
    <p:sldId id="814" r:id="rId13"/>
    <p:sldId id="815" r:id="rId14"/>
    <p:sldId id="816" r:id="rId15"/>
    <p:sldId id="817" r:id="rId16"/>
    <p:sldId id="818" r:id="rId17"/>
    <p:sldId id="819"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660"/>
  </p:normalViewPr>
  <p:slideViewPr>
    <p:cSldViewPr snapToGrid="0">
      <p:cViewPr varScale="1">
        <p:scale>
          <a:sx n="106" d="100"/>
          <a:sy n="106" d="100"/>
        </p:scale>
        <p:origin x="67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3916" y="2130154"/>
            <a:ext cx="10364168" cy="1470687"/>
          </a:xfrm>
          <a:prstGeom prst="rect">
            <a:avLst/>
          </a:prstGeom>
        </p:spPr>
        <p:txBody>
          <a:bodyPr/>
          <a:lstStyle>
            <a:lvl1pPr>
              <a:defRPr sz="5061">
                <a:latin typeface="Arial Rounded MT Bold" pitchFamily="34" charset="0"/>
              </a:defRPr>
            </a:lvl1pPr>
          </a:lstStyle>
          <a:p>
            <a:r>
              <a:rPr lang="fr-FR"/>
              <a:t>Modifiez le style du titre</a:t>
            </a:r>
          </a:p>
        </p:txBody>
      </p:sp>
      <p:sp>
        <p:nvSpPr>
          <p:cNvPr id="3" name="Sous-titre 2"/>
          <p:cNvSpPr>
            <a:spLocks noGrp="1"/>
          </p:cNvSpPr>
          <p:nvPr>
            <p:ph type="subTitle" idx="1"/>
          </p:nvPr>
        </p:nvSpPr>
        <p:spPr>
          <a:xfrm>
            <a:off x="1829322" y="3886498"/>
            <a:ext cx="8533357" cy="1751881"/>
          </a:xfrm>
          <a:prstGeom prst="rect">
            <a:avLst/>
          </a:prstGeom>
        </p:spPr>
        <p:txBody>
          <a:bodyPr/>
          <a:lstStyle>
            <a:lvl1pPr marL="0" indent="0" algn="ctr">
              <a:buNone/>
              <a:defRPr sz="2812">
                <a:latin typeface="Arial Rounded MT Bold" pitchFamily="34" charset="0"/>
              </a:defRPr>
            </a:lvl1pPr>
            <a:lvl2pPr marL="321366" indent="0" algn="ctr">
              <a:buNone/>
              <a:defRPr/>
            </a:lvl2pPr>
            <a:lvl3pPr marL="642732" indent="0" algn="ctr">
              <a:buNone/>
              <a:defRPr/>
            </a:lvl3pPr>
            <a:lvl4pPr marL="964098" indent="0" algn="ctr">
              <a:buNone/>
              <a:defRPr/>
            </a:lvl4pPr>
            <a:lvl5pPr marL="1285464" indent="0" algn="ctr">
              <a:buNone/>
              <a:defRPr/>
            </a:lvl5pPr>
            <a:lvl6pPr marL="1606829" indent="0" algn="ctr">
              <a:buNone/>
              <a:defRPr/>
            </a:lvl6pPr>
            <a:lvl7pPr marL="1928195" indent="0" algn="ctr">
              <a:buNone/>
              <a:defRPr/>
            </a:lvl7pPr>
            <a:lvl8pPr marL="2249561" indent="0" algn="ctr">
              <a:buNone/>
              <a:defRPr/>
            </a:lvl8pPr>
            <a:lvl9pPr marL="2570927" indent="0" algn="ctr">
              <a:buNone/>
              <a:defRPr/>
            </a:lvl9pPr>
          </a:lstStyle>
          <a:p>
            <a:r>
              <a:rPr lang="fr-FR" dirty="0"/>
              <a:t>Modifiez le style des sous-titres du masque</a:t>
            </a:r>
          </a:p>
        </p:txBody>
      </p:sp>
    </p:spTree>
    <p:extLst>
      <p:ext uri="{BB962C8B-B14F-4D97-AF65-F5344CB8AC3E}">
        <p14:creationId xmlns:p14="http://schemas.microsoft.com/office/powerpoint/2010/main" val="2859269182"/>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sp>
        <p:nvSpPr>
          <p:cNvPr id="3" name="Espace réservé du texte vertical 2"/>
          <p:cNvSpPr>
            <a:spLocks noGrp="1"/>
          </p:cNvSpPr>
          <p:nvPr>
            <p:ph type="body" orient="vert" idx="1"/>
          </p:nvPr>
        </p:nvSpPr>
        <p:spPr>
          <a:xfrm>
            <a:off x="610270" y="1600126"/>
            <a:ext cx="10971460" cy="4525878"/>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718780310"/>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982" y="274499"/>
            <a:ext cx="2741749" cy="5851505"/>
          </a:xfrm>
          <a:prstGeom prst="rect">
            <a:avLst/>
          </a:prstGeo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10270" y="274499"/>
            <a:ext cx="8086819" cy="5851505"/>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319961853"/>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E7BC9F-BFD2-4B3A-9646-3D156462F77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21C7384-7FC9-40D7-8EC9-C3B8574867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EFD0D06-6728-4ABC-8489-734EB747AFDE}"/>
              </a:ext>
            </a:extLst>
          </p:cNvPr>
          <p:cNvSpPr>
            <a:spLocks noGrp="1"/>
          </p:cNvSpPr>
          <p:nvPr>
            <p:ph type="dt" sz="half" idx="10"/>
          </p:nvPr>
        </p:nvSpPr>
        <p:spPr/>
        <p:txBody>
          <a:body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5" name="Espace réservé du pied de page 4">
            <a:extLst>
              <a:ext uri="{FF2B5EF4-FFF2-40B4-BE49-F238E27FC236}">
                <a16:creationId xmlns:a16="http://schemas.microsoft.com/office/drawing/2014/main" id="{D70771C4-A583-44C9-A4C0-084DDA67CA2B}"/>
              </a:ext>
            </a:extLst>
          </p:cNvPr>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42339B5D-D30D-4A9D-9C9C-030CB3C360EE}"/>
              </a:ext>
            </a:extLst>
          </p:cNvPr>
          <p:cNvSpPr>
            <a:spLocks noGrp="1"/>
          </p:cNvSpPr>
          <p:nvPr>
            <p:ph type="sldNum" sz="quarter" idx="12"/>
          </p:nvPr>
        </p:nvSpPr>
        <p:spPr/>
        <p:txBody>
          <a:body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260445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70E53C-5945-4131-9856-A463AE1553F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E407398-B5A8-4FE2-BEC1-9996E51ACD8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3B64A19-7DE6-4251-8A9B-C5DB2EE136EC}"/>
              </a:ext>
            </a:extLst>
          </p:cNvPr>
          <p:cNvSpPr>
            <a:spLocks noGrp="1"/>
          </p:cNvSpPr>
          <p:nvPr>
            <p:ph type="dt" sz="half" idx="10"/>
          </p:nvPr>
        </p:nvSpPr>
        <p:spPr/>
        <p:txBody>
          <a:body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5" name="Espace réservé du pied de page 4">
            <a:extLst>
              <a:ext uri="{FF2B5EF4-FFF2-40B4-BE49-F238E27FC236}">
                <a16:creationId xmlns:a16="http://schemas.microsoft.com/office/drawing/2014/main" id="{C0691B37-8A7F-4F73-AD06-B55619FC5728}"/>
              </a:ext>
            </a:extLst>
          </p:cNvPr>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80E41856-DF20-4978-B1AA-A9F2A62F384E}"/>
              </a:ext>
            </a:extLst>
          </p:cNvPr>
          <p:cNvSpPr>
            <a:spLocks noGrp="1"/>
          </p:cNvSpPr>
          <p:nvPr>
            <p:ph type="sldNum" sz="quarter" idx="12"/>
          </p:nvPr>
        </p:nvSpPr>
        <p:spPr/>
        <p:txBody>
          <a:body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509995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588C43-9DBB-4D89-9BB3-2DD8A463B87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AFEB303-8D5F-41E0-8F7B-A41FF7F125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3ECB8BF-B76E-4D35-9728-A0DCDF0FAD78}"/>
              </a:ext>
            </a:extLst>
          </p:cNvPr>
          <p:cNvSpPr>
            <a:spLocks noGrp="1"/>
          </p:cNvSpPr>
          <p:nvPr>
            <p:ph type="dt" sz="half" idx="10"/>
          </p:nvPr>
        </p:nvSpPr>
        <p:spPr/>
        <p:txBody>
          <a:body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5" name="Espace réservé du pied de page 4">
            <a:extLst>
              <a:ext uri="{FF2B5EF4-FFF2-40B4-BE49-F238E27FC236}">
                <a16:creationId xmlns:a16="http://schemas.microsoft.com/office/drawing/2014/main" id="{0593869C-031B-44C3-A93E-7054BE045952}"/>
              </a:ext>
            </a:extLst>
          </p:cNvPr>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DEFF153F-8932-4F0B-915B-1FD7A921519E}"/>
              </a:ext>
            </a:extLst>
          </p:cNvPr>
          <p:cNvSpPr>
            <a:spLocks noGrp="1"/>
          </p:cNvSpPr>
          <p:nvPr>
            <p:ph type="sldNum" sz="quarter" idx="12"/>
          </p:nvPr>
        </p:nvSpPr>
        <p:spPr/>
        <p:txBody>
          <a:body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50547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17BDA6-749E-41EB-8A46-1A3B35EA7E9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3E944A2-EB2C-4047-BE7E-9B5ED8224B0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4EF7957-364F-439B-A289-2C023E19336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39BA674-6C27-4324-97B9-06EFF2EF7B76}"/>
              </a:ext>
            </a:extLst>
          </p:cNvPr>
          <p:cNvSpPr>
            <a:spLocks noGrp="1"/>
          </p:cNvSpPr>
          <p:nvPr>
            <p:ph type="dt" sz="half" idx="10"/>
          </p:nvPr>
        </p:nvSpPr>
        <p:spPr/>
        <p:txBody>
          <a:body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6" name="Espace réservé du pied de page 5">
            <a:extLst>
              <a:ext uri="{FF2B5EF4-FFF2-40B4-BE49-F238E27FC236}">
                <a16:creationId xmlns:a16="http://schemas.microsoft.com/office/drawing/2014/main" id="{2390C613-E94A-4999-B351-178F7CA62068}"/>
              </a:ext>
            </a:extLst>
          </p:cNvPr>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a:extLst>
              <a:ext uri="{FF2B5EF4-FFF2-40B4-BE49-F238E27FC236}">
                <a16:creationId xmlns:a16="http://schemas.microsoft.com/office/drawing/2014/main" id="{D29E7B21-454B-49D6-A216-A32770635C02}"/>
              </a:ext>
            </a:extLst>
          </p:cNvPr>
          <p:cNvSpPr>
            <a:spLocks noGrp="1"/>
          </p:cNvSpPr>
          <p:nvPr>
            <p:ph type="sldNum" sz="quarter" idx="12"/>
          </p:nvPr>
        </p:nvSpPr>
        <p:spPr/>
        <p:txBody>
          <a:body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88345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D905EA-F355-4B94-8D9A-C41FB58E9CC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7A94022-DBF5-4550-8B9B-5476B19909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8E765D2-A549-47CF-B30C-EF6A109EADE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80D6AE4-A8C7-43C3-B7EA-7F64178700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BF67FDE-09AF-4B46-896B-69A174CDA00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C71D228-0354-4C2D-8EA6-223AEA865C64}"/>
              </a:ext>
            </a:extLst>
          </p:cNvPr>
          <p:cNvSpPr>
            <a:spLocks noGrp="1"/>
          </p:cNvSpPr>
          <p:nvPr>
            <p:ph type="dt" sz="half" idx="10"/>
          </p:nvPr>
        </p:nvSpPr>
        <p:spPr/>
        <p:txBody>
          <a:body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8" name="Espace réservé du pied de page 7">
            <a:extLst>
              <a:ext uri="{FF2B5EF4-FFF2-40B4-BE49-F238E27FC236}">
                <a16:creationId xmlns:a16="http://schemas.microsoft.com/office/drawing/2014/main" id="{91A570B7-ECF0-4EAE-B899-AE8CB0E6EC16}"/>
              </a:ext>
            </a:extLst>
          </p:cNvPr>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a:extLst>
              <a:ext uri="{FF2B5EF4-FFF2-40B4-BE49-F238E27FC236}">
                <a16:creationId xmlns:a16="http://schemas.microsoft.com/office/drawing/2014/main" id="{B50C2307-A601-4E0D-8578-CBC3678401B0}"/>
              </a:ext>
            </a:extLst>
          </p:cNvPr>
          <p:cNvSpPr>
            <a:spLocks noGrp="1"/>
          </p:cNvSpPr>
          <p:nvPr>
            <p:ph type="sldNum" sz="quarter" idx="12"/>
          </p:nvPr>
        </p:nvSpPr>
        <p:spPr/>
        <p:txBody>
          <a:body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36519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6CB09A-78EC-4D0B-9270-46404D72663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C0DA7BC-48A2-42AE-A580-1035E1776442}"/>
              </a:ext>
            </a:extLst>
          </p:cNvPr>
          <p:cNvSpPr>
            <a:spLocks noGrp="1"/>
          </p:cNvSpPr>
          <p:nvPr>
            <p:ph type="dt" sz="half" idx="10"/>
          </p:nvPr>
        </p:nvSpPr>
        <p:spPr/>
        <p:txBody>
          <a:body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4" name="Espace réservé du pied de page 3">
            <a:extLst>
              <a:ext uri="{FF2B5EF4-FFF2-40B4-BE49-F238E27FC236}">
                <a16:creationId xmlns:a16="http://schemas.microsoft.com/office/drawing/2014/main" id="{5A9CC564-AA6B-4B3F-8652-FDE654565DC1}"/>
              </a:ext>
            </a:extLst>
          </p:cNvPr>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a:extLst>
              <a:ext uri="{FF2B5EF4-FFF2-40B4-BE49-F238E27FC236}">
                <a16:creationId xmlns:a16="http://schemas.microsoft.com/office/drawing/2014/main" id="{0086CF2F-5AF6-44C0-8B97-0262F68973DE}"/>
              </a:ext>
            </a:extLst>
          </p:cNvPr>
          <p:cNvSpPr>
            <a:spLocks noGrp="1"/>
          </p:cNvSpPr>
          <p:nvPr>
            <p:ph type="sldNum" sz="quarter" idx="12"/>
          </p:nvPr>
        </p:nvSpPr>
        <p:spPr/>
        <p:txBody>
          <a:body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392666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A4D3FA7-447E-4779-A857-8786392E2310}"/>
              </a:ext>
            </a:extLst>
          </p:cNvPr>
          <p:cNvSpPr>
            <a:spLocks noGrp="1"/>
          </p:cNvSpPr>
          <p:nvPr>
            <p:ph type="dt" sz="half" idx="10"/>
          </p:nvPr>
        </p:nvSpPr>
        <p:spPr/>
        <p:txBody>
          <a:body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3" name="Espace réservé du pied de page 2">
            <a:extLst>
              <a:ext uri="{FF2B5EF4-FFF2-40B4-BE49-F238E27FC236}">
                <a16:creationId xmlns:a16="http://schemas.microsoft.com/office/drawing/2014/main" id="{05AB8873-26AC-4C85-9B2B-8652B9F8F877}"/>
              </a:ext>
            </a:extLst>
          </p:cNvPr>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a:extLst>
              <a:ext uri="{FF2B5EF4-FFF2-40B4-BE49-F238E27FC236}">
                <a16:creationId xmlns:a16="http://schemas.microsoft.com/office/drawing/2014/main" id="{4A88B704-BACB-41B8-B154-25FB21C43F0D}"/>
              </a:ext>
            </a:extLst>
          </p:cNvPr>
          <p:cNvSpPr>
            <a:spLocks noGrp="1"/>
          </p:cNvSpPr>
          <p:nvPr>
            <p:ph type="sldNum" sz="quarter" idx="12"/>
          </p:nvPr>
        </p:nvSpPr>
        <p:spPr/>
        <p:txBody>
          <a:body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906738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58DA0A-9B81-4F52-AFC5-3A00795FCDD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19176AE-B516-4926-BC69-E1F79AD9F9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8FA13B0-DF47-46CB-94A8-7A2B1312A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3F22C3E-8D95-4194-A13B-FEEFC8F119DC}"/>
              </a:ext>
            </a:extLst>
          </p:cNvPr>
          <p:cNvSpPr>
            <a:spLocks noGrp="1"/>
          </p:cNvSpPr>
          <p:nvPr>
            <p:ph type="dt" sz="half" idx="10"/>
          </p:nvPr>
        </p:nvSpPr>
        <p:spPr/>
        <p:txBody>
          <a:body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6" name="Espace réservé du pied de page 5">
            <a:extLst>
              <a:ext uri="{FF2B5EF4-FFF2-40B4-BE49-F238E27FC236}">
                <a16:creationId xmlns:a16="http://schemas.microsoft.com/office/drawing/2014/main" id="{1E6175C9-0EF2-49EB-9322-21EE6A0D6A50}"/>
              </a:ext>
            </a:extLst>
          </p:cNvPr>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a:extLst>
              <a:ext uri="{FF2B5EF4-FFF2-40B4-BE49-F238E27FC236}">
                <a16:creationId xmlns:a16="http://schemas.microsoft.com/office/drawing/2014/main" id="{00F5D6E1-F340-4458-9547-3BEEB39705D2}"/>
              </a:ext>
            </a:extLst>
          </p:cNvPr>
          <p:cNvSpPr>
            <a:spLocks noGrp="1"/>
          </p:cNvSpPr>
          <p:nvPr>
            <p:ph type="sldNum" sz="quarter" idx="12"/>
          </p:nvPr>
        </p:nvSpPr>
        <p:spPr/>
        <p:txBody>
          <a:body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384167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0270" y="1600126"/>
            <a:ext cx="10971460" cy="4525878"/>
          </a:xfrm>
          <a:prstGeom prst="rect">
            <a:avLst/>
          </a:prstGeom>
        </p:spPr>
        <p:txBody>
          <a:bodyPr/>
          <a:lstStyle>
            <a:lvl1pPr>
              <a:defRPr>
                <a:latin typeface="Arial Rounded MT Bold" pitchFamily="34" charset="0"/>
              </a:defRPr>
            </a:lvl1pPr>
            <a:lvl2pPr marL="743159" indent="-285659">
              <a:buClr>
                <a:schemeClr val="accent1">
                  <a:lumMod val="50000"/>
                </a:schemeClr>
              </a:buClr>
              <a:buFont typeface="Wingdings" pitchFamily="2" charset="2"/>
              <a:buChar char="q"/>
              <a:defRPr>
                <a:latin typeface="Arial Rounded MT Bold" pitchFamily="34" charset="0"/>
              </a:defRPr>
            </a:lvl2pPr>
            <a:lvl3pPr>
              <a:buClr>
                <a:schemeClr val="bg2">
                  <a:lumMod val="75000"/>
                </a:schemeClr>
              </a:buClr>
              <a:defRPr>
                <a:latin typeface="Arial Rounded MT Bold" pitchFamily="34" charset="0"/>
              </a:defRPr>
            </a:lvl3pPr>
            <a:lvl4pPr>
              <a:defRPr>
                <a:latin typeface="Arial Rounded MT Bold" pitchFamily="34" charset="0"/>
              </a:defRPr>
            </a:lvl4pPr>
            <a:lvl5pPr>
              <a:defRPr>
                <a:latin typeface="Arial Rounded MT Bold" pitchFamily="34" charset="0"/>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556415480"/>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630E7F-5598-4C31-A9E1-26E1D6428EF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34ED917-265E-4198-AD22-4D001350C3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C07829E-2BED-43BC-8640-16E20D4FD4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06C99EF-CEAA-41A5-A43C-678896B2705C}"/>
              </a:ext>
            </a:extLst>
          </p:cNvPr>
          <p:cNvSpPr>
            <a:spLocks noGrp="1"/>
          </p:cNvSpPr>
          <p:nvPr>
            <p:ph type="dt" sz="half" idx="10"/>
          </p:nvPr>
        </p:nvSpPr>
        <p:spPr/>
        <p:txBody>
          <a:body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6" name="Espace réservé du pied de page 5">
            <a:extLst>
              <a:ext uri="{FF2B5EF4-FFF2-40B4-BE49-F238E27FC236}">
                <a16:creationId xmlns:a16="http://schemas.microsoft.com/office/drawing/2014/main" id="{0EAC1406-C941-4F3D-B793-AFCC44F8B6F0}"/>
              </a:ext>
            </a:extLst>
          </p:cNvPr>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a:extLst>
              <a:ext uri="{FF2B5EF4-FFF2-40B4-BE49-F238E27FC236}">
                <a16:creationId xmlns:a16="http://schemas.microsoft.com/office/drawing/2014/main" id="{F1FEFB03-DC48-44C6-8229-3E9CE613BC11}"/>
              </a:ext>
            </a:extLst>
          </p:cNvPr>
          <p:cNvSpPr>
            <a:spLocks noGrp="1"/>
          </p:cNvSpPr>
          <p:nvPr>
            <p:ph type="sldNum" sz="quarter" idx="12"/>
          </p:nvPr>
        </p:nvSpPr>
        <p:spPr/>
        <p:txBody>
          <a:body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5797012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A1BF80-5923-40AA-966B-2F8686194D5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2CB02B2-AF96-48FA-A01D-56EE905CEFC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2743ECA-6DEA-4F9B-9D70-3207B6AFED34}"/>
              </a:ext>
            </a:extLst>
          </p:cNvPr>
          <p:cNvSpPr>
            <a:spLocks noGrp="1"/>
          </p:cNvSpPr>
          <p:nvPr>
            <p:ph type="dt" sz="half" idx="10"/>
          </p:nvPr>
        </p:nvSpPr>
        <p:spPr/>
        <p:txBody>
          <a:body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5" name="Espace réservé du pied de page 4">
            <a:extLst>
              <a:ext uri="{FF2B5EF4-FFF2-40B4-BE49-F238E27FC236}">
                <a16:creationId xmlns:a16="http://schemas.microsoft.com/office/drawing/2014/main" id="{2493DD97-AC0E-44C6-BA14-A94763363724}"/>
              </a:ext>
            </a:extLst>
          </p:cNvPr>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590FDCD4-BC8A-4E0F-A016-1E465E1E91A6}"/>
              </a:ext>
            </a:extLst>
          </p:cNvPr>
          <p:cNvSpPr>
            <a:spLocks noGrp="1"/>
          </p:cNvSpPr>
          <p:nvPr>
            <p:ph type="sldNum" sz="quarter" idx="12"/>
          </p:nvPr>
        </p:nvSpPr>
        <p:spPr/>
        <p:txBody>
          <a:body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0029798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7672779-7213-468D-A67A-5148A8A35C2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17C812A-C331-43BC-9298-4072B92A247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E0A0E0F-BD38-436F-94B2-3380986F1700}"/>
              </a:ext>
            </a:extLst>
          </p:cNvPr>
          <p:cNvSpPr>
            <a:spLocks noGrp="1"/>
          </p:cNvSpPr>
          <p:nvPr>
            <p:ph type="dt" sz="half" idx="10"/>
          </p:nvPr>
        </p:nvSpPr>
        <p:spPr/>
        <p:txBody>
          <a:body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5" name="Espace réservé du pied de page 4">
            <a:extLst>
              <a:ext uri="{FF2B5EF4-FFF2-40B4-BE49-F238E27FC236}">
                <a16:creationId xmlns:a16="http://schemas.microsoft.com/office/drawing/2014/main" id="{765F23D1-6B1F-4EAF-9D0B-AE1C05FF1765}"/>
              </a:ext>
            </a:extLst>
          </p:cNvPr>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B711CDE9-D21B-4A09-A548-A7A6CBEB1195}"/>
              </a:ext>
            </a:extLst>
          </p:cNvPr>
          <p:cNvSpPr>
            <a:spLocks noGrp="1"/>
          </p:cNvSpPr>
          <p:nvPr>
            <p:ph type="sldNum" sz="quarter" idx="12"/>
          </p:nvPr>
        </p:nvSpPr>
        <p:spPr/>
        <p:txBody>
          <a:body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39202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36" y="4406483"/>
            <a:ext cx="10362679" cy="1362450"/>
          </a:xfrm>
          <a:prstGeom prst="rect">
            <a:avLst/>
          </a:prstGeom>
        </p:spPr>
        <p:txBody>
          <a:bodyPr anchor="t"/>
          <a:lstStyle>
            <a:lvl1pPr algn="l">
              <a:defRPr sz="2812" b="1" cap="all">
                <a:latin typeface="Arial Rounded MT Bold" pitchFamily="34" charset="0"/>
              </a:defRPr>
            </a:lvl1pPr>
          </a:lstStyle>
          <a:p>
            <a:r>
              <a:rPr lang="fr-FR" dirty="0"/>
              <a:t>Modifiez le style du titre</a:t>
            </a:r>
          </a:p>
        </p:txBody>
      </p:sp>
      <p:sp>
        <p:nvSpPr>
          <p:cNvPr id="3" name="Espace réservé du texte 2"/>
          <p:cNvSpPr>
            <a:spLocks noGrp="1"/>
          </p:cNvSpPr>
          <p:nvPr>
            <p:ph type="body" idx="1"/>
          </p:nvPr>
        </p:nvSpPr>
        <p:spPr>
          <a:xfrm>
            <a:off x="963036" y="2906784"/>
            <a:ext cx="10362679" cy="1499699"/>
          </a:xfrm>
          <a:prstGeom prst="rect">
            <a:avLst/>
          </a:prstGeom>
        </p:spPr>
        <p:txBody>
          <a:bodyPr anchor="b"/>
          <a:lstStyle>
            <a:lvl1pPr marL="0" indent="0">
              <a:buNone/>
              <a:defRPr sz="1406">
                <a:latin typeface="Arial Rounded MT Bold" pitchFamily="34" charset="0"/>
              </a:defRPr>
            </a:lvl1pPr>
            <a:lvl2pPr marL="321366" indent="0">
              <a:buNone/>
              <a:defRPr sz="1265"/>
            </a:lvl2pPr>
            <a:lvl3pPr marL="642732" indent="0">
              <a:buNone/>
              <a:defRPr sz="1125"/>
            </a:lvl3pPr>
            <a:lvl4pPr marL="964098" indent="0">
              <a:buNone/>
              <a:defRPr sz="984"/>
            </a:lvl4pPr>
            <a:lvl5pPr marL="1285464" indent="0">
              <a:buNone/>
              <a:defRPr sz="984"/>
            </a:lvl5pPr>
            <a:lvl6pPr marL="1606829" indent="0">
              <a:buNone/>
              <a:defRPr sz="984"/>
            </a:lvl6pPr>
            <a:lvl7pPr marL="1928195" indent="0">
              <a:buNone/>
              <a:defRPr sz="984"/>
            </a:lvl7pPr>
            <a:lvl8pPr marL="2249561" indent="0">
              <a:buNone/>
              <a:defRPr sz="984"/>
            </a:lvl8pPr>
            <a:lvl9pPr marL="2570927" indent="0">
              <a:buNone/>
              <a:defRPr sz="984"/>
            </a:lvl9pPr>
          </a:lstStyle>
          <a:p>
            <a:pPr lvl="0"/>
            <a:r>
              <a:rPr lang="fr-FR" dirty="0"/>
              <a:t>Modifiez les styles du texte du masque</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631407162"/>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sp>
        <p:nvSpPr>
          <p:cNvPr id="3" name="Espace réservé du contenu 2"/>
          <p:cNvSpPr>
            <a:spLocks noGrp="1"/>
          </p:cNvSpPr>
          <p:nvPr>
            <p:ph sz="half" idx="1"/>
          </p:nvPr>
        </p:nvSpPr>
        <p:spPr>
          <a:xfrm>
            <a:off x="610270" y="1600126"/>
            <a:ext cx="5413540" cy="4525878"/>
          </a:xfrm>
          <a:prstGeom prst="rect">
            <a:avLst/>
          </a:prstGeom>
        </p:spPr>
        <p:txBody>
          <a:bodyPr/>
          <a:lstStyle>
            <a:lvl1pPr>
              <a:defRPr sz="1968">
                <a:latin typeface="Arial Rounded MT Bold" pitchFamily="34" charset="0"/>
              </a:defRPr>
            </a:lvl1pPr>
            <a:lvl2pPr marL="743159" indent="-285659">
              <a:buClr>
                <a:schemeClr val="accent1">
                  <a:lumMod val="50000"/>
                </a:schemeClr>
              </a:buClr>
              <a:buFont typeface="Wingdings" pitchFamily="2" charset="2"/>
              <a:buChar char="q"/>
              <a:defRPr sz="1687">
                <a:latin typeface="Arial Rounded MT Bold" pitchFamily="34" charset="0"/>
              </a:defRPr>
            </a:lvl2pPr>
            <a:lvl3pPr>
              <a:buClr>
                <a:schemeClr val="bg2">
                  <a:lumMod val="75000"/>
                </a:schemeClr>
              </a:buClr>
              <a:defRPr sz="1406">
                <a:latin typeface="Arial Rounded MT Bold" pitchFamily="34" charset="0"/>
              </a:defRPr>
            </a:lvl3pPr>
            <a:lvl4pPr>
              <a:defRPr sz="1265">
                <a:latin typeface="Arial Rounded MT Bold" pitchFamily="34" charset="0"/>
              </a:defRPr>
            </a:lvl4pPr>
            <a:lvl5pPr>
              <a:defRPr sz="1265">
                <a:latin typeface="Arial Rounded MT Bold" pitchFamily="34" charset="0"/>
              </a:defRPr>
            </a:lvl5pPr>
            <a:lvl6pPr>
              <a:defRPr sz="1265"/>
            </a:lvl6pPr>
            <a:lvl7pPr>
              <a:defRPr sz="1265"/>
            </a:lvl7pPr>
            <a:lvl8pPr>
              <a:defRPr sz="1265"/>
            </a:lvl8pPr>
            <a:lvl9pPr>
              <a:defRPr sz="1265"/>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166703" y="1600126"/>
            <a:ext cx="5415028" cy="4525878"/>
          </a:xfrm>
          <a:prstGeom prst="rect">
            <a:avLst/>
          </a:prstGeom>
        </p:spPr>
        <p:txBody>
          <a:bodyPr/>
          <a:lstStyle>
            <a:lvl1pPr>
              <a:defRPr sz="1968">
                <a:latin typeface="Arial Rounded MT Bold" pitchFamily="34" charset="0"/>
              </a:defRPr>
            </a:lvl1pPr>
            <a:lvl2pPr marL="778866" indent="-321366">
              <a:buClr>
                <a:schemeClr val="accent1">
                  <a:lumMod val="50000"/>
                </a:schemeClr>
              </a:buClr>
              <a:buFont typeface="Wingdings" pitchFamily="2" charset="2"/>
              <a:buChar char="q"/>
              <a:defRPr sz="1687">
                <a:latin typeface="Arial Rounded MT Bold" pitchFamily="34" charset="0"/>
              </a:defRPr>
            </a:lvl2pPr>
            <a:lvl3pPr>
              <a:buClr>
                <a:schemeClr val="bg2">
                  <a:lumMod val="75000"/>
                </a:schemeClr>
              </a:buClr>
              <a:defRPr sz="1406">
                <a:latin typeface="Arial Rounded MT Bold" pitchFamily="34" charset="0"/>
              </a:defRPr>
            </a:lvl3pPr>
            <a:lvl4pPr>
              <a:defRPr sz="1265">
                <a:latin typeface="Arial Rounded MT Bold" pitchFamily="34" charset="0"/>
              </a:defRPr>
            </a:lvl4pPr>
            <a:lvl5pPr>
              <a:defRPr sz="1265">
                <a:latin typeface="Arial Rounded MT Bold" pitchFamily="34" charset="0"/>
              </a:defRPr>
            </a:lvl5pPr>
            <a:lvl6pPr>
              <a:defRPr sz="1265"/>
            </a:lvl6pPr>
            <a:lvl7pPr>
              <a:defRPr sz="1265"/>
            </a:lvl7pPr>
            <a:lvl8pPr>
              <a:defRPr sz="1265"/>
            </a:lvl8pPr>
            <a:lvl9pPr>
              <a:defRPr sz="1265"/>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1632192707"/>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10270" y="1535406"/>
            <a:ext cx="5386748" cy="639381"/>
          </a:xfrm>
          <a:prstGeom prst="rect">
            <a:avLst/>
          </a:prstGeom>
        </p:spPr>
        <p:txBody>
          <a:bodyPr anchor="b"/>
          <a:lstStyle>
            <a:lvl1pPr marL="0" indent="0">
              <a:buNone/>
              <a:defRPr sz="1687" b="1"/>
            </a:lvl1pPr>
            <a:lvl2pPr marL="321366" indent="0">
              <a:buNone/>
              <a:defRPr sz="1406" b="1"/>
            </a:lvl2pPr>
            <a:lvl3pPr marL="642732" indent="0">
              <a:buNone/>
              <a:defRPr sz="1265" b="1"/>
            </a:lvl3pPr>
            <a:lvl4pPr marL="964098" indent="0">
              <a:buNone/>
              <a:defRPr sz="1125" b="1"/>
            </a:lvl4pPr>
            <a:lvl5pPr marL="1285464" indent="0">
              <a:buNone/>
              <a:defRPr sz="1125" b="1"/>
            </a:lvl5pPr>
            <a:lvl6pPr marL="1606829" indent="0">
              <a:buNone/>
              <a:defRPr sz="1125" b="1"/>
            </a:lvl6pPr>
            <a:lvl7pPr marL="1928195" indent="0">
              <a:buNone/>
              <a:defRPr sz="1125" b="1"/>
            </a:lvl7pPr>
            <a:lvl8pPr marL="2249561" indent="0">
              <a:buNone/>
              <a:defRPr sz="1125" b="1"/>
            </a:lvl8pPr>
            <a:lvl9pPr marL="2570927" indent="0">
              <a:buNone/>
              <a:defRPr sz="1125" b="1"/>
            </a:lvl9pPr>
          </a:lstStyle>
          <a:p>
            <a:pPr lvl="0"/>
            <a:r>
              <a:rPr lang="fr-FR"/>
              <a:t>Modifiez les styles du texte du masque</a:t>
            </a:r>
          </a:p>
        </p:txBody>
      </p:sp>
      <p:sp>
        <p:nvSpPr>
          <p:cNvPr id="4" name="Espace réservé du contenu 3"/>
          <p:cNvSpPr>
            <a:spLocks noGrp="1"/>
          </p:cNvSpPr>
          <p:nvPr>
            <p:ph sz="half" idx="2"/>
          </p:nvPr>
        </p:nvSpPr>
        <p:spPr>
          <a:xfrm>
            <a:off x="610270" y="2174788"/>
            <a:ext cx="5386748" cy="3951216"/>
          </a:xfrm>
          <a:prstGeom prst="rect">
            <a:avLst/>
          </a:prstGeom>
        </p:spPr>
        <p:txBody>
          <a:bodyPr/>
          <a:lstStyle>
            <a:lvl1pPr>
              <a:defRPr sz="1687"/>
            </a:lvl1pPr>
            <a:lvl2pPr>
              <a:defRPr sz="1406"/>
            </a:lvl2pPr>
            <a:lvl3pPr>
              <a:defRPr sz="1265"/>
            </a:lvl3pPr>
            <a:lvl4pPr>
              <a:defRPr sz="1125"/>
            </a:lvl4pPr>
            <a:lvl5pPr>
              <a:defRPr sz="1125"/>
            </a:lvl5pPr>
            <a:lvl6pPr>
              <a:defRPr sz="1125"/>
            </a:lvl6pPr>
            <a:lvl7pPr>
              <a:defRPr sz="1125"/>
            </a:lvl7pPr>
            <a:lvl8pPr>
              <a:defRPr sz="1125"/>
            </a:lvl8pPr>
            <a:lvl9pPr>
              <a:defRPr sz="112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494" y="1535406"/>
            <a:ext cx="5388236" cy="639381"/>
          </a:xfrm>
          <a:prstGeom prst="rect">
            <a:avLst/>
          </a:prstGeom>
        </p:spPr>
        <p:txBody>
          <a:bodyPr anchor="b"/>
          <a:lstStyle>
            <a:lvl1pPr marL="0" indent="0">
              <a:buNone/>
              <a:defRPr sz="1687" b="1"/>
            </a:lvl1pPr>
            <a:lvl2pPr marL="321366" indent="0">
              <a:buNone/>
              <a:defRPr sz="1406" b="1"/>
            </a:lvl2pPr>
            <a:lvl3pPr marL="642732" indent="0">
              <a:buNone/>
              <a:defRPr sz="1265" b="1"/>
            </a:lvl3pPr>
            <a:lvl4pPr marL="964098" indent="0">
              <a:buNone/>
              <a:defRPr sz="1125" b="1"/>
            </a:lvl4pPr>
            <a:lvl5pPr marL="1285464" indent="0">
              <a:buNone/>
              <a:defRPr sz="1125" b="1"/>
            </a:lvl5pPr>
            <a:lvl6pPr marL="1606829" indent="0">
              <a:buNone/>
              <a:defRPr sz="1125" b="1"/>
            </a:lvl6pPr>
            <a:lvl7pPr marL="1928195" indent="0">
              <a:buNone/>
              <a:defRPr sz="1125" b="1"/>
            </a:lvl7pPr>
            <a:lvl8pPr marL="2249561" indent="0">
              <a:buNone/>
              <a:defRPr sz="1125" b="1"/>
            </a:lvl8pPr>
            <a:lvl9pPr marL="2570927" indent="0">
              <a:buNone/>
              <a:defRPr sz="1125" b="1"/>
            </a:lvl9pPr>
          </a:lstStyle>
          <a:p>
            <a:pPr lvl="0"/>
            <a:r>
              <a:rPr lang="fr-FR"/>
              <a:t>Modifiez les styles du texte du masque</a:t>
            </a:r>
          </a:p>
        </p:txBody>
      </p:sp>
      <p:sp>
        <p:nvSpPr>
          <p:cNvPr id="6" name="Espace réservé du contenu 5"/>
          <p:cNvSpPr>
            <a:spLocks noGrp="1"/>
          </p:cNvSpPr>
          <p:nvPr>
            <p:ph sz="quarter" idx="4"/>
          </p:nvPr>
        </p:nvSpPr>
        <p:spPr>
          <a:xfrm>
            <a:off x="6193494" y="2174788"/>
            <a:ext cx="5388236" cy="3951216"/>
          </a:xfrm>
          <a:prstGeom prst="rect">
            <a:avLst/>
          </a:prstGeom>
        </p:spPr>
        <p:txBody>
          <a:bodyPr/>
          <a:lstStyle>
            <a:lvl1pPr>
              <a:defRPr sz="1687"/>
            </a:lvl1pPr>
            <a:lvl2pPr>
              <a:defRPr sz="1406"/>
            </a:lvl2pPr>
            <a:lvl3pPr>
              <a:defRPr sz="1265"/>
            </a:lvl3pPr>
            <a:lvl4pPr>
              <a:defRPr sz="1125"/>
            </a:lvl4pPr>
            <a:lvl5pPr>
              <a:defRPr sz="1125"/>
            </a:lvl5pPr>
            <a:lvl6pPr>
              <a:defRPr sz="1125"/>
            </a:lvl6pPr>
            <a:lvl7pPr>
              <a:defRPr sz="1125"/>
            </a:lvl7pPr>
            <a:lvl8pPr>
              <a:defRPr sz="1125"/>
            </a:lvl8pPr>
            <a:lvl9pPr>
              <a:defRPr sz="112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700582362"/>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pic>
        <p:nvPicPr>
          <p:cNvPr id="3"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368227524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786095513"/>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0270" y="273383"/>
            <a:ext cx="4009919" cy="1161597"/>
          </a:xfrm>
          <a:prstGeom prst="rect">
            <a:avLst/>
          </a:prstGeom>
        </p:spPr>
        <p:txBody>
          <a:bodyPr anchor="b"/>
          <a:lstStyle>
            <a:lvl1pPr algn="l">
              <a:defRPr sz="1406" b="1"/>
            </a:lvl1pPr>
          </a:lstStyle>
          <a:p>
            <a:r>
              <a:rPr lang="fr-FR"/>
              <a:t>Modifiez le style du titre</a:t>
            </a:r>
          </a:p>
        </p:txBody>
      </p:sp>
      <p:sp>
        <p:nvSpPr>
          <p:cNvPr id="3" name="Espace réservé du contenu 2"/>
          <p:cNvSpPr>
            <a:spLocks noGrp="1"/>
          </p:cNvSpPr>
          <p:nvPr>
            <p:ph idx="1"/>
          </p:nvPr>
        </p:nvSpPr>
        <p:spPr>
          <a:xfrm>
            <a:off x="4766059" y="273383"/>
            <a:ext cx="6815672" cy="5852621"/>
          </a:xfrm>
          <a:prstGeom prst="rect">
            <a:avLst/>
          </a:prstGeom>
        </p:spPr>
        <p:txBody>
          <a:bodyPr/>
          <a:lstStyle>
            <a:lvl1pPr>
              <a:defRPr sz="2249"/>
            </a:lvl1pPr>
            <a:lvl2pPr>
              <a:defRPr sz="1968"/>
            </a:lvl2pPr>
            <a:lvl3pPr>
              <a:defRPr sz="1687"/>
            </a:lvl3pPr>
            <a:lvl4pPr>
              <a:defRPr sz="1406"/>
            </a:lvl4pPr>
            <a:lvl5pPr>
              <a:defRPr sz="1406"/>
            </a:lvl5pPr>
            <a:lvl6pPr>
              <a:defRPr sz="1406"/>
            </a:lvl6pPr>
            <a:lvl7pPr>
              <a:defRPr sz="1406"/>
            </a:lvl7pPr>
            <a:lvl8pPr>
              <a:defRPr sz="1406"/>
            </a:lvl8pPr>
            <a:lvl9pPr>
              <a:defRPr sz="1406"/>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10270" y="1434980"/>
            <a:ext cx="4009919" cy="4691024"/>
          </a:xfrm>
          <a:prstGeom prst="rect">
            <a:avLst/>
          </a:prstGeom>
        </p:spPr>
        <p:txBody>
          <a:bodyPr/>
          <a:lstStyle>
            <a:lvl1pPr marL="0" indent="0">
              <a:buNone/>
              <a:defRPr sz="984"/>
            </a:lvl1pPr>
            <a:lvl2pPr marL="321366" indent="0">
              <a:buNone/>
              <a:defRPr sz="843"/>
            </a:lvl2pPr>
            <a:lvl3pPr marL="642732" indent="0">
              <a:buNone/>
              <a:defRPr sz="703"/>
            </a:lvl3pPr>
            <a:lvl4pPr marL="964098" indent="0">
              <a:buNone/>
              <a:defRPr sz="633"/>
            </a:lvl4pPr>
            <a:lvl5pPr marL="1285464" indent="0">
              <a:buNone/>
              <a:defRPr sz="633"/>
            </a:lvl5pPr>
            <a:lvl6pPr marL="1606829" indent="0">
              <a:buNone/>
              <a:defRPr sz="633"/>
            </a:lvl6pPr>
            <a:lvl7pPr marL="1928195" indent="0">
              <a:buNone/>
              <a:defRPr sz="633"/>
            </a:lvl7pPr>
            <a:lvl8pPr marL="2249561" indent="0">
              <a:buNone/>
              <a:defRPr sz="633"/>
            </a:lvl8pPr>
            <a:lvl9pPr marL="2570927" indent="0">
              <a:buNone/>
              <a:defRPr sz="633"/>
            </a:lvl9pPr>
          </a:lstStyle>
          <a:p>
            <a:pPr lvl="0"/>
            <a:r>
              <a:rPr lang="fr-FR"/>
              <a:t>Modifiez les styles du texte du masque</a:t>
            </a:r>
          </a:p>
        </p:txBody>
      </p: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1535741214"/>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8983" y="4800377"/>
            <a:ext cx="7315795" cy="566851"/>
          </a:xfrm>
          <a:prstGeom prst="rect">
            <a:avLst/>
          </a:prstGeom>
        </p:spPr>
        <p:txBody>
          <a:bodyPr anchor="b"/>
          <a:lstStyle>
            <a:lvl1pPr algn="l">
              <a:defRPr sz="1406" b="1"/>
            </a:lvl1pPr>
          </a:lstStyle>
          <a:p>
            <a:r>
              <a:rPr lang="fr-FR"/>
              <a:t>Modifiez le style du titre</a:t>
            </a:r>
          </a:p>
        </p:txBody>
      </p:sp>
      <p:sp>
        <p:nvSpPr>
          <p:cNvPr id="3" name="Espace réservé pour une image  2"/>
          <p:cNvSpPr>
            <a:spLocks noGrp="1"/>
          </p:cNvSpPr>
          <p:nvPr>
            <p:ph type="pic" idx="1"/>
          </p:nvPr>
        </p:nvSpPr>
        <p:spPr>
          <a:xfrm>
            <a:off x="2388983" y="612601"/>
            <a:ext cx="7315795" cy="4115246"/>
          </a:xfrm>
          <a:prstGeom prst="rect">
            <a:avLst/>
          </a:prstGeom>
        </p:spPr>
        <p:txBody>
          <a:bodyPr/>
          <a:lstStyle>
            <a:lvl1pPr marL="0" indent="0">
              <a:buNone/>
              <a:defRPr sz="2249"/>
            </a:lvl1pPr>
            <a:lvl2pPr marL="321366" indent="0">
              <a:buNone/>
              <a:defRPr sz="1968"/>
            </a:lvl2pPr>
            <a:lvl3pPr marL="642732" indent="0">
              <a:buNone/>
              <a:defRPr sz="1687"/>
            </a:lvl3pPr>
            <a:lvl4pPr marL="964098" indent="0">
              <a:buNone/>
              <a:defRPr sz="1406"/>
            </a:lvl4pPr>
            <a:lvl5pPr marL="1285464" indent="0">
              <a:buNone/>
              <a:defRPr sz="1406"/>
            </a:lvl5pPr>
            <a:lvl6pPr marL="1606829" indent="0">
              <a:buNone/>
              <a:defRPr sz="1406"/>
            </a:lvl6pPr>
            <a:lvl7pPr marL="1928195" indent="0">
              <a:buNone/>
              <a:defRPr sz="1406"/>
            </a:lvl7pPr>
            <a:lvl8pPr marL="2249561" indent="0">
              <a:buNone/>
              <a:defRPr sz="1406"/>
            </a:lvl8pPr>
            <a:lvl9pPr marL="2570927" indent="0">
              <a:buNone/>
              <a:defRPr sz="1406"/>
            </a:lvl9pPr>
          </a:lstStyle>
          <a:p>
            <a:endParaRPr lang="fr-FR"/>
          </a:p>
        </p:txBody>
      </p:sp>
      <p:sp>
        <p:nvSpPr>
          <p:cNvPr id="4" name="Espace réservé du texte 3"/>
          <p:cNvSpPr>
            <a:spLocks noGrp="1"/>
          </p:cNvSpPr>
          <p:nvPr>
            <p:ph type="body" sz="half" idx="2"/>
          </p:nvPr>
        </p:nvSpPr>
        <p:spPr>
          <a:xfrm>
            <a:off x="2388983" y="5367227"/>
            <a:ext cx="7315795" cy="804527"/>
          </a:xfrm>
          <a:prstGeom prst="rect">
            <a:avLst/>
          </a:prstGeom>
        </p:spPr>
        <p:txBody>
          <a:bodyPr/>
          <a:lstStyle>
            <a:lvl1pPr marL="0" indent="0">
              <a:buNone/>
              <a:defRPr sz="984"/>
            </a:lvl1pPr>
            <a:lvl2pPr marL="321366" indent="0">
              <a:buNone/>
              <a:defRPr sz="843"/>
            </a:lvl2pPr>
            <a:lvl3pPr marL="642732" indent="0">
              <a:buNone/>
              <a:defRPr sz="703"/>
            </a:lvl3pPr>
            <a:lvl4pPr marL="964098" indent="0">
              <a:buNone/>
              <a:defRPr sz="633"/>
            </a:lvl4pPr>
            <a:lvl5pPr marL="1285464" indent="0">
              <a:buNone/>
              <a:defRPr sz="633"/>
            </a:lvl5pPr>
            <a:lvl6pPr marL="1606829" indent="0">
              <a:buNone/>
              <a:defRPr sz="633"/>
            </a:lvl6pPr>
            <a:lvl7pPr marL="1928195" indent="0">
              <a:buNone/>
              <a:defRPr sz="633"/>
            </a:lvl7pPr>
            <a:lvl8pPr marL="2249561" indent="0">
              <a:buNone/>
              <a:defRPr sz="633"/>
            </a:lvl8pPr>
            <a:lvl9pPr marL="2570927" indent="0">
              <a:buNone/>
              <a:defRPr sz="633"/>
            </a:lvl9pPr>
          </a:lstStyle>
          <a:p>
            <a:pPr lvl="0"/>
            <a:r>
              <a:rPr lang="fr-FR"/>
              <a:t>Modifiez les styles du texte du masque</a:t>
            </a:r>
          </a:p>
        </p:txBody>
      </p: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947589589"/>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4548">
              <a:srgbClr val="D1EAEC"/>
            </a:gs>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042" name="Picture 18" descr="fd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36233" y="0"/>
            <a:ext cx="12556440" cy="6855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526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hf hdr="0" ftr="0" dt="0"/>
  <p:txStyles>
    <p:titleStyle>
      <a:lvl1pPr algn="ctr" defTabSz="913885" rtl="0" fontAlgn="base">
        <a:spcBef>
          <a:spcPct val="0"/>
        </a:spcBef>
        <a:spcAft>
          <a:spcPct val="0"/>
        </a:spcAft>
        <a:defRPr sz="2530">
          <a:solidFill>
            <a:schemeClr val="tx2"/>
          </a:solidFill>
          <a:latin typeface="+mj-lt"/>
          <a:ea typeface="+mj-ea"/>
          <a:cs typeface="+mj-cs"/>
        </a:defRPr>
      </a:lvl1pPr>
      <a:lvl2pPr algn="ctr" defTabSz="913885" rtl="0" fontAlgn="base">
        <a:spcBef>
          <a:spcPct val="0"/>
        </a:spcBef>
        <a:spcAft>
          <a:spcPct val="0"/>
        </a:spcAft>
        <a:defRPr sz="2530">
          <a:solidFill>
            <a:schemeClr val="tx2"/>
          </a:solidFill>
          <a:latin typeface="Arial Black" pitchFamily="1" charset="0"/>
          <a:ea typeface="ＭＳ Ｐゴシック" pitchFamily="1" charset="-128"/>
        </a:defRPr>
      </a:lvl2pPr>
      <a:lvl3pPr algn="ctr" defTabSz="913885" rtl="0" fontAlgn="base">
        <a:spcBef>
          <a:spcPct val="0"/>
        </a:spcBef>
        <a:spcAft>
          <a:spcPct val="0"/>
        </a:spcAft>
        <a:defRPr sz="2530">
          <a:solidFill>
            <a:schemeClr val="tx2"/>
          </a:solidFill>
          <a:latin typeface="Arial Black" pitchFamily="1" charset="0"/>
          <a:ea typeface="ＭＳ Ｐゴシック" pitchFamily="1" charset="-128"/>
        </a:defRPr>
      </a:lvl3pPr>
      <a:lvl4pPr algn="ctr" defTabSz="913885" rtl="0" fontAlgn="base">
        <a:spcBef>
          <a:spcPct val="0"/>
        </a:spcBef>
        <a:spcAft>
          <a:spcPct val="0"/>
        </a:spcAft>
        <a:defRPr sz="2530">
          <a:solidFill>
            <a:schemeClr val="tx2"/>
          </a:solidFill>
          <a:latin typeface="Arial Black" pitchFamily="1" charset="0"/>
          <a:ea typeface="ＭＳ Ｐゴシック" pitchFamily="1" charset="-128"/>
        </a:defRPr>
      </a:lvl4pPr>
      <a:lvl5pPr algn="ctr" defTabSz="913885" rtl="0" fontAlgn="base">
        <a:spcBef>
          <a:spcPct val="0"/>
        </a:spcBef>
        <a:spcAft>
          <a:spcPct val="0"/>
        </a:spcAft>
        <a:defRPr sz="2530">
          <a:solidFill>
            <a:schemeClr val="tx2"/>
          </a:solidFill>
          <a:latin typeface="Arial Black" pitchFamily="1" charset="0"/>
          <a:ea typeface="ＭＳ Ｐゴシック" pitchFamily="1" charset="-128"/>
        </a:defRPr>
      </a:lvl5pPr>
      <a:lvl6pPr marL="321366" algn="ctr" defTabSz="913885" rtl="0" fontAlgn="base">
        <a:spcBef>
          <a:spcPct val="0"/>
        </a:spcBef>
        <a:spcAft>
          <a:spcPct val="0"/>
        </a:spcAft>
        <a:defRPr sz="2530">
          <a:solidFill>
            <a:schemeClr val="tx2"/>
          </a:solidFill>
          <a:latin typeface="Arial Black" pitchFamily="1" charset="0"/>
          <a:ea typeface="ＭＳ Ｐゴシック" pitchFamily="1" charset="-128"/>
        </a:defRPr>
      </a:lvl6pPr>
      <a:lvl7pPr marL="642732" algn="ctr" defTabSz="913885" rtl="0" fontAlgn="base">
        <a:spcBef>
          <a:spcPct val="0"/>
        </a:spcBef>
        <a:spcAft>
          <a:spcPct val="0"/>
        </a:spcAft>
        <a:defRPr sz="2530">
          <a:solidFill>
            <a:schemeClr val="tx2"/>
          </a:solidFill>
          <a:latin typeface="Arial Black" pitchFamily="1" charset="0"/>
          <a:ea typeface="ＭＳ Ｐゴシック" pitchFamily="1" charset="-128"/>
        </a:defRPr>
      </a:lvl7pPr>
      <a:lvl8pPr marL="964098" algn="ctr" defTabSz="913885" rtl="0" fontAlgn="base">
        <a:spcBef>
          <a:spcPct val="0"/>
        </a:spcBef>
        <a:spcAft>
          <a:spcPct val="0"/>
        </a:spcAft>
        <a:defRPr sz="2530">
          <a:solidFill>
            <a:schemeClr val="tx2"/>
          </a:solidFill>
          <a:latin typeface="Arial Black" pitchFamily="1" charset="0"/>
          <a:ea typeface="ＭＳ Ｐゴシック" pitchFamily="1" charset="-128"/>
        </a:defRPr>
      </a:lvl8pPr>
      <a:lvl9pPr marL="1285464" algn="ctr" defTabSz="913885" rtl="0" fontAlgn="base">
        <a:spcBef>
          <a:spcPct val="0"/>
        </a:spcBef>
        <a:spcAft>
          <a:spcPct val="0"/>
        </a:spcAft>
        <a:defRPr sz="2530">
          <a:solidFill>
            <a:schemeClr val="tx2"/>
          </a:solidFill>
          <a:latin typeface="Arial Black" pitchFamily="1" charset="0"/>
          <a:ea typeface="ＭＳ Ｐゴシック" pitchFamily="1" charset="-128"/>
        </a:defRPr>
      </a:lvl9pPr>
    </p:titleStyle>
    <p:bodyStyle>
      <a:lvl1pPr marL="342567" indent="-342567" algn="l" defTabSz="913885" rtl="0" fontAlgn="base">
        <a:spcBef>
          <a:spcPct val="20000"/>
        </a:spcBef>
        <a:spcAft>
          <a:spcPct val="0"/>
        </a:spcAft>
        <a:defRPr sz="3233">
          <a:solidFill>
            <a:schemeClr val="tx1"/>
          </a:solidFill>
          <a:latin typeface="+mn-lt"/>
          <a:ea typeface="+mn-ea"/>
          <a:cs typeface="+mn-cs"/>
        </a:defRPr>
      </a:lvl1pPr>
      <a:lvl2pPr marL="743159" indent="-285659" algn="l" defTabSz="913885" rtl="0" fontAlgn="base">
        <a:spcBef>
          <a:spcPct val="20000"/>
        </a:spcBef>
        <a:spcAft>
          <a:spcPct val="0"/>
        </a:spcAft>
        <a:buChar char="–"/>
        <a:defRPr sz="2812">
          <a:solidFill>
            <a:schemeClr val="tx1"/>
          </a:solidFill>
          <a:latin typeface="+mn-lt"/>
          <a:ea typeface="+mn-ea"/>
        </a:defRPr>
      </a:lvl2pPr>
      <a:lvl3pPr marL="1142634" indent="-228750" algn="l" defTabSz="913885" rtl="0" fontAlgn="base">
        <a:spcBef>
          <a:spcPct val="20000"/>
        </a:spcBef>
        <a:spcAft>
          <a:spcPct val="0"/>
        </a:spcAft>
        <a:buChar char="•"/>
        <a:defRPr sz="2390">
          <a:solidFill>
            <a:schemeClr val="tx1"/>
          </a:solidFill>
          <a:latin typeface="+mn-lt"/>
          <a:ea typeface="+mn-ea"/>
        </a:defRPr>
      </a:lvl3pPr>
      <a:lvl4pPr marL="1600134" indent="-228750" algn="l" defTabSz="913885" rtl="0" fontAlgn="base">
        <a:spcBef>
          <a:spcPct val="20000"/>
        </a:spcBef>
        <a:spcAft>
          <a:spcPct val="0"/>
        </a:spcAft>
        <a:buChar char="–"/>
        <a:defRPr sz="1968">
          <a:solidFill>
            <a:schemeClr val="tx1"/>
          </a:solidFill>
          <a:latin typeface="+mn-lt"/>
          <a:ea typeface="+mn-ea"/>
        </a:defRPr>
      </a:lvl4pPr>
      <a:lvl5pPr marL="2056519" indent="-228750" algn="l" defTabSz="913885" rtl="0" fontAlgn="base">
        <a:spcBef>
          <a:spcPct val="20000"/>
        </a:spcBef>
        <a:spcAft>
          <a:spcPct val="0"/>
        </a:spcAft>
        <a:buChar char="»"/>
        <a:defRPr sz="1968">
          <a:solidFill>
            <a:schemeClr val="tx1"/>
          </a:solidFill>
          <a:latin typeface="+mn-lt"/>
          <a:ea typeface="+mn-ea"/>
        </a:defRPr>
      </a:lvl5pPr>
      <a:lvl6pPr marL="2377885" indent="-228750" algn="l" defTabSz="913885" rtl="0" fontAlgn="base">
        <a:spcBef>
          <a:spcPct val="20000"/>
        </a:spcBef>
        <a:spcAft>
          <a:spcPct val="0"/>
        </a:spcAft>
        <a:buChar char="»"/>
        <a:defRPr sz="1968">
          <a:solidFill>
            <a:schemeClr val="tx1"/>
          </a:solidFill>
          <a:latin typeface="+mn-lt"/>
          <a:ea typeface="+mn-ea"/>
        </a:defRPr>
      </a:lvl6pPr>
      <a:lvl7pPr marL="2699251" indent="-228750" algn="l" defTabSz="913885" rtl="0" fontAlgn="base">
        <a:spcBef>
          <a:spcPct val="20000"/>
        </a:spcBef>
        <a:spcAft>
          <a:spcPct val="0"/>
        </a:spcAft>
        <a:buChar char="»"/>
        <a:defRPr sz="1968">
          <a:solidFill>
            <a:schemeClr val="tx1"/>
          </a:solidFill>
          <a:latin typeface="+mn-lt"/>
          <a:ea typeface="+mn-ea"/>
        </a:defRPr>
      </a:lvl7pPr>
      <a:lvl8pPr marL="3020616" indent="-228750" algn="l" defTabSz="913885" rtl="0" fontAlgn="base">
        <a:spcBef>
          <a:spcPct val="20000"/>
        </a:spcBef>
        <a:spcAft>
          <a:spcPct val="0"/>
        </a:spcAft>
        <a:buChar char="»"/>
        <a:defRPr sz="1968">
          <a:solidFill>
            <a:schemeClr val="tx1"/>
          </a:solidFill>
          <a:latin typeface="+mn-lt"/>
          <a:ea typeface="+mn-ea"/>
        </a:defRPr>
      </a:lvl8pPr>
      <a:lvl9pPr marL="3341982" indent="-228750" algn="l" defTabSz="913885" rtl="0" fontAlgn="base">
        <a:spcBef>
          <a:spcPct val="20000"/>
        </a:spcBef>
        <a:spcAft>
          <a:spcPct val="0"/>
        </a:spcAft>
        <a:buChar char="»"/>
        <a:defRPr sz="1968">
          <a:solidFill>
            <a:schemeClr val="tx1"/>
          </a:solidFill>
          <a:latin typeface="+mn-lt"/>
          <a:ea typeface="+mn-ea"/>
        </a:defRPr>
      </a:lvl9pPr>
    </p:bodyStyle>
    <p:otherStyle>
      <a:defPPr>
        <a:defRPr lang="fr-FR"/>
      </a:defPPr>
      <a:lvl1pPr marL="0" algn="l" defTabSz="642732" rtl="0" eaLnBrk="1" latinLnBrk="0" hangingPunct="1">
        <a:defRPr sz="1265" kern="1200">
          <a:solidFill>
            <a:schemeClr val="tx1"/>
          </a:solidFill>
          <a:latin typeface="+mn-lt"/>
          <a:ea typeface="+mn-ea"/>
          <a:cs typeface="+mn-cs"/>
        </a:defRPr>
      </a:lvl1pPr>
      <a:lvl2pPr marL="321366" algn="l" defTabSz="642732" rtl="0" eaLnBrk="1" latinLnBrk="0" hangingPunct="1">
        <a:defRPr sz="1265" kern="1200">
          <a:solidFill>
            <a:schemeClr val="tx1"/>
          </a:solidFill>
          <a:latin typeface="+mn-lt"/>
          <a:ea typeface="+mn-ea"/>
          <a:cs typeface="+mn-cs"/>
        </a:defRPr>
      </a:lvl2pPr>
      <a:lvl3pPr marL="642732" algn="l" defTabSz="642732" rtl="0" eaLnBrk="1" latinLnBrk="0" hangingPunct="1">
        <a:defRPr sz="1265" kern="1200">
          <a:solidFill>
            <a:schemeClr val="tx1"/>
          </a:solidFill>
          <a:latin typeface="+mn-lt"/>
          <a:ea typeface="+mn-ea"/>
          <a:cs typeface="+mn-cs"/>
        </a:defRPr>
      </a:lvl3pPr>
      <a:lvl4pPr marL="964098" algn="l" defTabSz="642732" rtl="0" eaLnBrk="1" latinLnBrk="0" hangingPunct="1">
        <a:defRPr sz="1265" kern="1200">
          <a:solidFill>
            <a:schemeClr val="tx1"/>
          </a:solidFill>
          <a:latin typeface="+mn-lt"/>
          <a:ea typeface="+mn-ea"/>
          <a:cs typeface="+mn-cs"/>
        </a:defRPr>
      </a:lvl4pPr>
      <a:lvl5pPr marL="1285464" algn="l" defTabSz="642732" rtl="0" eaLnBrk="1" latinLnBrk="0" hangingPunct="1">
        <a:defRPr sz="1265" kern="1200">
          <a:solidFill>
            <a:schemeClr val="tx1"/>
          </a:solidFill>
          <a:latin typeface="+mn-lt"/>
          <a:ea typeface="+mn-ea"/>
          <a:cs typeface="+mn-cs"/>
        </a:defRPr>
      </a:lvl5pPr>
      <a:lvl6pPr marL="1606829" algn="l" defTabSz="642732" rtl="0" eaLnBrk="1" latinLnBrk="0" hangingPunct="1">
        <a:defRPr sz="1265" kern="1200">
          <a:solidFill>
            <a:schemeClr val="tx1"/>
          </a:solidFill>
          <a:latin typeface="+mn-lt"/>
          <a:ea typeface="+mn-ea"/>
          <a:cs typeface="+mn-cs"/>
        </a:defRPr>
      </a:lvl6pPr>
      <a:lvl7pPr marL="1928195" algn="l" defTabSz="642732" rtl="0" eaLnBrk="1" latinLnBrk="0" hangingPunct="1">
        <a:defRPr sz="1265" kern="1200">
          <a:solidFill>
            <a:schemeClr val="tx1"/>
          </a:solidFill>
          <a:latin typeface="+mn-lt"/>
          <a:ea typeface="+mn-ea"/>
          <a:cs typeface="+mn-cs"/>
        </a:defRPr>
      </a:lvl7pPr>
      <a:lvl8pPr marL="2249561" algn="l" defTabSz="642732" rtl="0" eaLnBrk="1" latinLnBrk="0" hangingPunct="1">
        <a:defRPr sz="1265" kern="1200">
          <a:solidFill>
            <a:schemeClr val="tx1"/>
          </a:solidFill>
          <a:latin typeface="+mn-lt"/>
          <a:ea typeface="+mn-ea"/>
          <a:cs typeface="+mn-cs"/>
        </a:defRPr>
      </a:lvl8pPr>
      <a:lvl9pPr marL="2570927" algn="l" defTabSz="642732" rtl="0" eaLnBrk="1" latinLnBrk="0" hangingPunct="1">
        <a:defRPr sz="126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D6EA85B-EA63-450B-9D2D-E02A402D72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CD51163-2146-4B98-8FAB-F3E8251673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4A4E3B7-C0C7-4001-9E57-63D1D6D81F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EDC081-9239-47A4-94E9-512BCEB993D1}" type="datetimeFigureOut">
              <a:rPr lang="fr-FR" smtClean="0">
                <a:solidFill>
                  <a:prstClr val="black">
                    <a:tint val="75000"/>
                  </a:prstClr>
                </a:solidFill>
              </a:rPr>
              <a:pPr/>
              <a:t>03/04/2025</a:t>
            </a:fld>
            <a:endParaRPr lang="fr-FR">
              <a:solidFill>
                <a:prstClr val="black">
                  <a:tint val="75000"/>
                </a:prstClr>
              </a:solidFill>
            </a:endParaRPr>
          </a:p>
        </p:txBody>
      </p:sp>
      <p:sp>
        <p:nvSpPr>
          <p:cNvPr id="5" name="Espace réservé du pied de page 4">
            <a:extLst>
              <a:ext uri="{FF2B5EF4-FFF2-40B4-BE49-F238E27FC236}">
                <a16:creationId xmlns:a16="http://schemas.microsoft.com/office/drawing/2014/main" id="{10969ABA-3003-46FA-A373-887A8C33B7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CB3F5B38-4914-4362-A81D-9CE0E276F5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98F8EB-30EE-4557-8E65-A6ED0F2568DF}"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0555253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legifrance.gouv.fr/loda/article_lc/LEGIARTI000043977299"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legifrance.gouv.fr/loda/article_lc/LEGIARTI000043977299"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18915A-B790-2826-823B-B62A33BA15F3}"/>
            </a:ext>
          </a:extLst>
        </p:cNvPr>
        <p:cNvGrpSpPr/>
        <p:nvPr/>
      </p:nvGrpSpPr>
      <p:grpSpPr>
        <a:xfrm>
          <a:off x="0" y="0"/>
          <a:ext cx="0" cy="0"/>
          <a:chOff x="0" y="0"/>
          <a:chExt cx="0" cy="0"/>
        </a:xfrm>
      </p:grpSpPr>
      <p:sp>
        <p:nvSpPr>
          <p:cNvPr id="3" name="Titre 1">
            <a:extLst>
              <a:ext uri="{FF2B5EF4-FFF2-40B4-BE49-F238E27FC236}">
                <a16:creationId xmlns:a16="http://schemas.microsoft.com/office/drawing/2014/main" id="{751367EB-EC05-DEE9-05A5-9C00F938FFAB}"/>
              </a:ext>
            </a:extLst>
          </p:cNvPr>
          <p:cNvSpPr txBox="1">
            <a:spLocks/>
          </p:cNvSpPr>
          <p:nvPr/>
        </p:nvSpPr>
        <p:spPr>
          <a:xfrm>
            <a:off x="1692569" y="139080"/>
            <a:ext cx="8224914" cy="1142628"/>
          </a:xfrm>
          <a:prstGeom prst="rect">
            <a:avLst/>
          </a:prstGeom>
        </p:spPr>
        <p:txBody>
          <a:bodyPr/>
          <a:lstStyle>
            <a:lvl1pPr algn="ctr" defTabSz="1300163" rtl="0" fontAlgn="base">
              <a:spcBef>
                <a:spcPct val="0"/>
              </a:spcBef>
              <a:spcAft>
                <a:spcPct val="0"/>
              </a:spcAft>
              <a:defRPr sz="7200">
                <a:solidFill>
                  <a:schemeClr val="tx2"/>
                </a:solidFill>
                <a:latin typeface="Arial Rounded MT Bold" pitchFamily="34" charset="0"/>
                <a:ea typeface="+mj-ea"/>
                <a:cs typeface="+mj-cs"/>
              </a:defRPr>
            </a:lvl1pPr>
            <a:lvl2pPr algn="ctr" defTabSz="1300163" rtl="0" fontAlgn="base">
              <a:spcBef>
                <a:spcPct val="0"/>
              </a:spcBef>
              <a:spcAft>
                <a:spcPct val="0"/>
              </a:spcAft>
              <a:defRPr sz="3600">
                <a:solidFill>
                  <a:schemeClr val="tx2"/>
                </a:solidFill>
                <a:latin typeface="Arial Black" pitchFamily="1" charset="0"/>
                <a:ea typeface="ＭＳ Ｐゴシック" pitchFamily="1" charset="-128"/>
              </a:defRPr>
            </a:lvl2pPr>
            <a:lvl3pPr algn="ctr" defTabSz="1300163" rtl="0" fontAlgn="base">
              <a:spcBef>
                <a:spcPct val="0"/>
              </a:spcBef>
              <a:spcAft>
                <a:spcPct val="0"/>
              </a:spcAft>
              <a:defRPr sz="3600">
                <a:solidFill>
                  <a:schemeClr val="tx2"/>
                </a:solidFill>
                <a:latin typeface="Arial Black" pitchFamily="1" charset="0"/>
                <a:ea typeface="ＭＳ Ｐゴシック" pitchFamily="1" charset="-128"/>
              </a:defRPr>
            </a:lvl3pPr>
            <a:lvl4pPr algn="ctr" defTabSz="1300163" rtl="0" fontAlgn="base">
              <a:spcBef>
                <a:spcPct val="0"/>
              </a:spcBef>
              <a:spcAft>
                <a:spcPct val="0"/>
              </a:spcAft>
              <a:defRPr sz="3600">
                <a:solidFill>
                  <a:schemeClr val="tx2"/>
                </a:solidFill>
                <a:latin typeface="Arial Black" pitchFamily="1" charset="0"/>
                <a:ea typeface="ＭＳ Ｐゴシック" pitchFamily="1" charset="-128"/>
              </a:defRPr>
            </a:lvl4pPr>
            <a:lvl5pPr algn="ctr" defTabSz="1300163" rtl="0" fontAlgn="base">
              <a:spcBef>
                <a:spcPct val="0"/>
              </a:spcBef>
              <a:spcAft>
                <a:spcPct val="0"/>
              </a:spcAft>
              <a:defRPr sz="3600">
                <a:solidFill>
                  <a:schemeClr val="tx2"/>
                </a:solidFill>
                <a:latin typeface="Arial Black" pitchFamily="1" charset="0"/>
                <a:ea typeface="ＭＳ Ｐゴシック" pitchFamily="1" charset="-128"/>
              </a:defRPr>
            </a:lvl5pPr>
            <a:lvl6pPr marL="457200" algn="ctr" defTabSz="1300163" rtl="0" fontAlgn="base">
              <a:spcBef>
                <a:spcPct val="0"/>
              </a:spcBef>
              <a:spcAft>
                <a:spcPct val="0"/>
              </a:spcAft>
              <a:defRPr sz="3600">
                <a:solidFill>
                  <a:schemeClr val="tx2"/>
                </a:solidFill>
                <a:latin typeface="Arial Black" pitchFamily="1" charset="0"/>
                <a:ea typeface="ＭＳ Ｐゴシック" pitchFamily="1" charset="-128"/>
              </a:defRPr>
            </a:lvl6pPr>
            <a:lvl7pPr marL="914400" algn="ctr" defTabSz="1300163" rtl="0" fontAlgn="base">
              <a:spcBef>
                <a:spcPct val="0"/>
              </a:spcBef>
              <a:spcAft>
                <a:spcPct val="0"/>
              </a:spcAft>
              <a:defRPr sz="3600">
                <a:solidFill>
                  <a:schemeClr val="tx2"/>
                </a:solidFill>
                <a:latin typeface="Arial Black" pitchFamily="1" charset="0"/>
                <a:ea typeface="ＭＳ Ｐゴシック" pitchFamily="1" charset="-128"/>
              </a:defRPr>
            </a:lvl7pPr>
            <a:lvl8pPr marL="1371600" algn="ctr" defTabSz="1300163" rtl="0" fontAlgn="base">
              <a:spcBef>
                <a:spcPct val="0"/>
              </a:spcBef>
              <a:spcAft>
                <a:spcPct val="0"/>
              </a:spcAft>
              <a:defRPr sz="3600">
                <a:solidFill>
                  <a:schemeClr val="tx2"/>
                </a:solidFill>
                <a:latin typeface="Arial Black" pitchFamily="1" charset="0"/>
                <a:ea typeface="ＭＳ Ｐゴシック" pitchFamily="1" charset="-128"/>
              </a:defRPr>
            </a:lvl8pPr>
            <a:lvl9pPr marL="1828800" algn="ctr" defTabSz="1300163" rtl="0" fontAlgn="base">
              <a:spcBef>
                <a:spcPct val="0"/>
              </a:spcBef>
              <a:spcAft>
                <a:spcPct val="0"/>
              </a:spcAft>
              <a:defRPr sz="3600">
                <a:solidFill>
                  <a:schemeClr val="tx2"/>
                </a:solidFill>
                <a:latin typeface="Arial Black" pitchFamily="1" charset="0"/>
                <a:ea typeface="ＭＳ Ｐゴシック" pitchFamily="1" charset="-128"/>
              </a:defRPr>
            </a:lvl9pPr>
          </a:lstStyle>
          <a:p>
            <a:pPr marL="0" marR="0" lvl="0" indent="0" algn="ctr" defTabSz="913885" rtl="0" eaLnBrk="1" fontAlgn="base" latinLnBrk="0" hangingPunct="1">
              <a:lnSpc>
                <a:spcPct val="100000"/>
              </a:lnSpc>
              <a:spcBef>
                <a:spcPct val="0"/>
              </a:spcBef>
              <a:spcAft>
                <a:spcPct val="0"/>
              </a:spcAft>
              <a:buClrTx/>
              <a:buSzTx/>
              <a:buFontTx/>
              <a:buNone/>
              <a:tabLst/>
              <a:defRPr/>
            </a:pPr>
            <a:r>
              <a:rPr kumimoji="0" lang="fr-FR" sz="2812" b="0" i="0" u="none" strike="noStrike" kern="0" cap="none" spc="0" normalizeH="0" baseline="0" noProof="0" dirty="0">
                <a:ln>
                  <a:noFill/>
                </a:ln>
                <a:solidFill>
                  <a:srgbClr val="000000"/>
                </a:solidFill>
                <a:effectLst/>
                <a:uLnTx/>
                <a:uFillTx/>
                <a:latin typeface="Arial Rounded MT Bold" pitchFamily="34" charset="0"/>
                <a:ea typeface="ＭＳ Ｐゴシック"/>
                <a:cs typeface="+mj-cs"/>
              </a:rPr>
              <a:t>Forum de l’ARC</a:t>
            </a:r>
            <a:br>
              <a:rPr kumimoji="0" lang="fr-FR" sz="2812" b="0" i="0" u="none" strike="noStrike" kern="0" cap="none" spc="0" normalizeH="0" baseline="0" noProof="0" dirty="0">
                <a:ln>
                  <a:noFill/>
                </a:ln>
                <a:solidFill>
                  <a:srgbClr val="000000"/>
                </a:solidFill>
                <a:effectLst/>
                <a:uLnTx/>
                <a:uFillTx/>
                <a:latin typeface="Arial Rounded MT Bold" pitchFamily="34" charset="0"/>
                <a:ea typeface="ＭＳ Ｐゴシック"/>
                <a:cs typeface="+mj-cs"/>
              </a:rPr>
            </a:br>
            <a:r>
              <a:rPr kumimoji="0" lang="fr-FR" sz="2812" b="0" i="0" u="none" strike="noStrike" kern="0" cap="none" spc="0" normalizeH="0" baseline="0" noProof="0" dirty="0">
                <a:ln>
                  <a:noFill/>
                </a:ln>
                <a:solidFill>
                  <a:srgbClr val="000000"/>
                </a:solidFill>
                <a:effectLst/>
                <a:uLnTx/>
                <a:uFillTx/>
                <a:latin typeface="Arial Rounded MT Bold" pitchFamily="34" charset="0"/>
                <a:ea typeface="ＭＳ Ｐゴシック"/>
                <a:cs typeface="+mj-cs"/>
              </a:rPr>
              <a:t>le 9 avril  2025</a:t>
            </a:r>
            <a:endParaRPr kumimoji="0" lang="fr-FR" sz="2812" b="1" i="0" u="none" strike="noStrike" kern="0" cap="none" spc="0" normalizeH="0" baseline="0" noProof="0" dirty="0">
              <a:ln>
                <a:noFill/>
              </a:ln>
              <a:solidFill>
                <a:srgbClr val="000000"/>
              </a:solidFill>
              <a:effectLst/>
              <a:uLnTx/>
              <a:uFillTx/>
              <a:latin typeface="Arial Rounded MT Bold" pitchFamily="34" charset="0"/>
              <a:ea typeface="ＭＳ Ｐゴシック"/>
              <a:cs typeface="+mj-cs"/>
            </a:endParaRPr>
          </a:p>
        </p:txBody>
      </p:sp>
      <p:pic>
        <p:nvPicPr>
          <p:cNvPr id="9" name="Image 8">
            <a:extLst>
              <a:ext uri="{FF2B5EF4-FFF2-40B4-BE49-F238E27FC236}">
                <a16:creationId xmlns:a16="http://schemas.microsoft.com/office/drawing/2014/main" id="{25C630F2-87A5-98B7-3797-B3B1C5A10B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58933" y="31404"/>
            <a:ext cx="1284522" cy="1258279"/>
          </a:xfrm>
          <a:prstGeom prst="rect">
            <a:avLst/>
          </a:prstGeom>
        </p:spPr>
      </p:pic>
      <p:sp>
        <p:nvSpPr>
          <p:cNvPr id="12" name="Espace réservé du numéro de diapositive 3">
            <a:extLst>
              <a:ext uri="{FF2B5EF4-FFF2-40B4-BE49-F238E27FC236}">
                <a16:creationId xmlns:a16="http://schemas.microsoft.com/office/drawing/2014/main" id="{21465AFC-D988-3826-02BC-509129149F22}"/>
              </a:ext>
            </a:extLst>
          </p:cNvPr>
          <p:cNvSpPr txBox="1">
            <a:spLocks noChangeArrowheads="1"/>
          </p:cNvSpPr>
          <p:nvPr/>
        </p:nvSpPr>
        <p:spPr>
          <a:xfrm>
            <a:off x="10109389" y="6436093"/>
            <a:ext cx="399412" cy="44381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fr-FR"/>
            </a:defPPr>
            <a:lvl1pPr algn="l" rtl="0" eaLnBrk="0" fontAlgn="base" hangingPunct="0">
              <a:spcBef>
                <a:spcPts val="1422"/>
              </a:spcBef>
              <a:spcAft>
                <a:spcPct val="0"/>
              </a:spcAft>
              <a:buClr>
                <a:schemeClr val="accent1"/>
              </a:buClr>
              <a:buFont typeface="Wingdings 3" panose="05040102010807070707" pitchFamily="18" charset="2"/>
              <a:buChar char=""/>
              <a:defRPr sz="2400" kern="1200">
                <a:solidFill>
                  <a:srgbClr val="404040"/>
                </a:solidFill>
                <a:latin typeface="Century Gothic" panose="020B0502020202020204" pitchFamily="34" charset="0"/>
                <a:ea typeface="ＭＳ Ｐゴシック" pitchFamily="1" charset="-128"/>
                <a:cs typeface="+mn-cs"/>
              </a:defRPr>
            </a:lvl1pPr>
            <a:lvl2pPr marL="1056475" indent="-406337" algn="l" rtl="0" eaLnBrk="0" fontAlgn="base" hangingPunct="0">
              <a:spcBef>
                <a:spcPts val="1422"/>
              </a:spcBef>
              <a:spcAft>
                <a:spcPct val="0"/>
              </a:spcAft>
              <a:buClr>
                <a:schemeClr val="accent1"/>
              </a:buClr>
              <a:buFont typeface="Wingdings 3" panose="05040102010807070707" pitchFamily="18" charset="2"/>
              <a:buChar char=""/>
              <a:defRPr sz="2275" kern="1200">
                <a:solidFill>
                  <a:srgbClr val="404040"/>
                </a:solidFill>
                <a:latin typeface="Century Gothic" panose="020B0502020202020204" pitchFamily="34" charset="0"/>
                <a:ea typeface="ＭＳ Ｐゴシック" pitchFamily="1" charset="-128"/>
                <a:cs typeface="+mn-cs"/>
              </a:defRPr>
            </a:lvl2pPr>
            <a:lvl3pPr marL="1625346" indent="-325069" algn="l" rtl="0" eaLnBrk="0" fontAlgn="base" hangingPunct="0">
              <a:spcBef>
                <a:spcPts val="1422"/>
              </a:spcBef>
              <a:spcAft>
                <a:spcPct val="0"/>
              </a:spcAft>
              <a:buClr>
                <a:schemeClr val="accent1"/>
              </a:buClr>
              <a:buFont typeface="Wingdings 3" panose="05040102010807070707" pitchFamily="18" charset="2"/>
              <a:buChar char=""/>
              <a:defRPr sz="1991" kern="1200">
                <a:solidFill>
                  <a:srgbClr val="404040"/>
                </a:solidFill>
                <a:latin typeface="Century Gothic" panose="020B0502020202020204" pitchFamily="34" charset="0"/>
                <a:ea typeface="ＭＳ Ｐゴシック" pitchFamily="1" charset="-128"/>
                <a:cs typeface="+mn-cs"/>
              </a:defRPr>
            </a:lvl3pPr>
            <a:lvl4pPr marL="2275484" indent="-325069" algn="l" rtl="0" eaLnBrk="0" fontAlgn="base"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4pPr>
            <a:lvl5pPr marL="2925623" indent="-325069" algn="l" rtl="0" eaLnBrk="0" fontAlgn="base"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5pPr>
            <a:lvl6pPr marL="3575761" indent="-325069" algn="l" defTabSz="650138" rtl="0" eaLnBrk="0" fontAlgn="base" latinLnBrk="0"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6pPr>
            <a:lvl7pPr marL="4225900" indent="-325069" algn="l" defTabSz="650138" rtl="0" eaLnBrk="0" fontAlgn="base" latinLnBrk="0"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7pPr>
            <a:lvl8pPr marL="4876038" indent="-325069" algn="l" defTabSz="650138" rtl="0" eaLnBrk="0" fontAlgn="base" latinLnBrk="0"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8pPr>
            <a:lvl9pPr marL="5526176" indent="-325069" algn="l" defTabSz="650138" rtl="0" eaLnBrk="0" fontAlgn="base" latinLnBrk="0"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9pPr>
          </a:lstStyle>
          <a:p>
            <a:pPr marL="0" marR="0" lvl="0" indent="0" algn="l" defTabSz="642732" rtl="0" eaLnBrk="0" fontAlgn="base" latinLnBrk="0" hangingPunct="0">
              <a:lnSpc>
                <a:spcPct val="100000"/>
              </a:lnSpc>
              <a:spcBef>
                <a:spcPct val="0"/>
              </a:spcBef>
              <a:spcAft>
                <a:spcPct val="0"/>
              </a:spcAft>
              <a:buClrTx/>
              <a:buSzTx/>
              <a:buFont typeface="Wingdings 3" panose="05040102010807070707" pitchFamily="18" charset="2"/>
              <a:buNone/>
              <a:tabLst/>
              <a:defRPr/>
            </a:pPr>
            <a:fld id="{D77FBE73-7C00-4EA2-A123-481603DD9940}" type="slidenum">
              <a:rPr kumimoji="0" lang="fr-FR" altLang="fr-FR" sz="1687" b="0" i="0" u="none" strike="noStrike" kern="1200" cap="none" spc="0" normalizeH="0" baseline="0" noProof="0">
                <a:ln>
                  <a:noFill/>
                </a:ln>
                <a:solidFill>
                  <a:srgbClr val="898989"/>
                </a:solidFill>
                <a:effectLst/>
                <a:uLnTx/>
                <a:uFillTx/>
                <a:latin typeface="Arial" panose="020B0604020202020204" pitchFamily="34" charset="0"/>
                <a:ea typeface="ヒラギノ角ゴ Pro W3" pitchFamily="-95" charset="-128"/>
                <a:cs typeface="+mn-cs"/>
              </a:rPr>
              <a:pPr marL="0" marR="0" lvl="0" indent="0" algn="l" defTabSz="642732" rtl="0" eaLnBrk="0" fontAlgn="base" latinLnBrk="0" hangingPunct="0">
                <a:lnSpc>
                  <a:spcPct val="100000"/>
                </a:lnSpc>
                <a:spcBef>
                  <a:spcPct val="0"/>
                </a:spcBef>
                <a:spcAft>
                  <a:spcPct val="0"/>
                </a:spcAft>
                <a:buClrTx/>
                <a:buSzTx/>
                <a:buFont typeface="Wingdings 3" panose="05040102010807070707" pitchFamily="18" charset="2"/>
                <a:buNone/>
                <a:tabLst/>
                <a:defRPr/>
              </a:pPr>
              <a:t>1</a:t>
            </a:fld>
            <a:endParaRPr kumimoji="0" lang="fr-FR" altLang="fr-FR" sz="1687" b="0" i="0" u="none" strike="noStrike" kern="1200" cap="none" spc="0" normalizeH="0" baseline="0" noProof="0" dirty="0">
              <a:ln>
                <a:noFill/>
              </a:ln>
              <a:solidFill>
                <a:srgbClr val="898989"/>
              </a:solidFill>
              <a:effectLst/>
              <a:uLnTx/>
              <a:uFillTx/>
              <a:latin typeface="Arial" panose="020B0604020202020204" pitchFamily="34" charset="0"/>
              <a:ea typeface="ヒラギノ角ゴ Pro W3" pitchFamily="-95" charset="-128"/>
              <a:cs typeface="+mn-cs"/>
            </a:endParaRPr>
          </a:p>
        </p:txBody>
      </p:sp>
      <p:pic>
        <p:nvPicPr>
          <p:cNvPr id="5" name="Image 4">
            <a:extLst>
              <a:ext uri="{FF2B5EF4-FFF2-40B4-BE49-F238E27FC236}">
                <a16:creationId xmlns:a16="http://schemas.microsoft.com/office/drawing/2014/main" id="{AD110339-9DB8-28F8-9B0B-F60D0B7BA67E}"/>
              </a:ext>
            </a:extLst>
          </p:cNvPr>
          <p:cNvPicPr>
            <a:picLocks noChangeAspect="1"/>
          </p:cNvPicPr>
          <p:nvPr/>
        </p:nvPicPr>
        <p:blipFill>
          <a:blip r:embed="rId3"/>
          <a:stretch>
            <a:fillRect/>
          </a:stretch>
        </p:blipFill>
        <p:spPr>
          <a:xfrm>
            <a:off x="3455412" y="31404"/>
            <a:ext cx="4825228" cy="6849233"/>
          </a:xfrm>
          <a:prstGeom prst="rect">
            <a:avLst/>
          </a:prstGeom>
        </p:spPr>
      </p:pic>
      <p:pic>
        <p:nvPicPr>
          <p:cNvPr id="7" name="Image 6">
            <a:extLst>
              <a:ext uri="{FF2B5EF4-FFF2-40B4-BE49-F238E27FC236}">
                <a16:creationId xmlns:a16="http://schemas.microsoft.com/office/drawing/2014/main" id="{FC21A22E-B35C-510A-9E50-7BB771279D9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0979" y="81254"/>
            <a:ext cx="1284522" cy="1258279"/>
          </a:xfrm>
          <a:prstGeom prst="rect">
            <a:avLst/>
          </a:prstGeom>
        </p:spPr>
      </p:pic>
      <p:pic>
        <p:nvPicPr>
          <p:cNvPr id="13" name="Image 12">
            <a:extLst>
              <a:ext uri="{FF2B5EF4-FFF2-40B4-BE49-F238E27FC236}">
                <a16:creationId xmlns:a16="http://schemas.microsoft.com/office/drawing/2014/main" id="{FB9D591B-FA1C-B1FB-B116-CF1A739C91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755" y="4809829"/>
            <a:ext cx="2066971" cy="202474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4" name="Image 13">
            <a:extLst>
              <a:ext uri="{FF2B5EF4-FFF2-40B4-BE49-F238E27FC236}">
                <a16:creationId xmlns:a16="http://schemas.microsoft.com/office/drawing/2014/main" id="{A85B5198-05B5-E262-F182-EF6EC6C066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8063" y="5057192"/>
            <a:ext cx="1838366" cy="180080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867043295"/>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9950626-2B0D-43E8-99A8-E8FCF5D14CB4}"/>
              </a:ext>
            </a:extLst>
          </p:cNvPr>
          <p:cNvSpPr/>
          <p:nvPr/>
        </p:nvSpPr>
        <p:spPr>
          <a:xfrm>
            <a:off x="21448" y="0"/>
            <a:ext cx="11974716" cy="81149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500" b="1" i="0" u="none" strike="noStrike" kern="1200" cap="none" spc="0" normalizeH="0" baseline="0" noProof="0" dirty="0">
                <a:ln>
                  <a:noFill/>
                </a:ln>
                <a:solidFill>
                  <a:srgbClr val="0070C0"/>
                </a:solidFill>
                <a:effectLst/>
                <a:uLnTx/>
                <a:uFillTx/>
                <a:latin typeface="Calibri" panose="020F0502020204030204"/>
                <a:ea typeface="+mn-ea"/>
                <a:cs typeface="+mn-cs"/>
              </a:rPr>
              <a:t>Article 45-1 du décret du 17 mars 1967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500" b="0" i="0" u="none" strike="noStrike" kern="1200" cap="none" spc="0" normalizeH="0" baseline="0" noProof="0" dirty="0">
                <a:ln>
                  <a:noFill/>
                </a:ln>
                <a:solidFill>
                  <a:srgbClr val="0070C0"/>
                </a:solidFill>
                <a:effectLst/>
                <a:uLnTx/>
                <a:uFillTx/>
                <a:latin typeface="Calibri" panose="020F0502020204030204"/>
                <a:ea typeface="+mn-ea"/>
                <a:cs typeface="+mn-cs"/>
              </a:rPr>
              <a:t>exigibilité des appels de régularisation des charges</a:t>
            </a:r>
          </a:p>
        </p:txBody>
      </p:sp>
      <p:graphicFrame>
        <p:nvGraphicFramePr>
          <p:cNvPr id="4" name="Tableau 3">
            <a:extLst>
              <a:ext uri="{FF2B5EF4-FFF2-40B4-BE49-F238E27FC236}">
                <a16:creationId xmlns:a16="http://schemas.microsoft.com/office/drawing/2014/main" id="{72C32769-4107-4F0F-94E8-633D1767C867}"/>
              </a:ext>
            </a:extLst>
          </p:cNvPr>
          <p:cNvGraphicFramePr>
            <a:graphicFrameLocks noGrp="1"/>
          </p:cNvGraphicFramePr>
          <p:nvPr/>
        </p:nvGraphicFramePr>
        <p:xfrm>
          <a:off x="21448" y="842354"/>
          <a:ext cx="11800329" cy="4837853"/>
        </p:xfrm>
        <a:graphic>
          <a:graphicData uri="http://schemas.openxmlformats.org/drawingml/2006/table">
            <a:tbl>
              <a:tblPr firstRow="1" bandRow="1">
                <a:tableStyleId>{F5AB1C69-6EDB-4FF4-983F-18BD219EF322}</a:tableStyleId>
              </a:tblPr>
              <a:tblGrid>
                <a:gridCol w="1486158">
                  <a:extLst>
                    <a:ext uri="{9D8B030D-6E8A-4147-A177-3AD203B41FA5}">
                      <a16:colId xmlns:a16="http://schemas.microsoft.com/office/drawing/2014/main" val="20000"/>
                    </a:ext>
                  </a:extLst>
                </a:gridCol>
                <a:gridCol w="4939950">
                  <a:extLst>
                    <a:ext uri="{9D8B030D-6E8A-4147-A177-3AD203B41FA5}">
                      <a16:colId xmlns:a16="http://schemas.microsoft.com/office/drawing/2014/main" val="2899098085"/>
                    </a:ext>
                  </a:extLst>
                </a:gridCol>
                <a:gridCol w="2565581">
                  <a:extLst>
                    <a:ext uri="{9D8B030D-6E8A-4147-A177-3AD203B41FA5}">
                      <a16:colId xmlns:a16="http://schemas.microsoft.com/office/drawing/2014/main" val="20001"/>
                    </a:ext>
                  </a:extLst>
                </a:gridCol>
                <a:gridCol w="2808640">
                  <a:extLst>
                    <a:ext uri="{9D8B030D-6E8A-4147-A177-3AD203B41FA5}">
                      <a16:colId xmlns:a16="http://schemas.microsoft.com/office/drawing/2014/main" val="20002"/>
                    </a:ext>
                  </a:extLst>
                </a:gridCol>
              </a:tblGrid>
              <a:tr h="412186">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1400" dirty="0"/>
                        <a:t>450-1  Copropriétaire  A</a:t>
                      </a:r>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endParaRPr lang="fr-FR" dirty="0"/>
                    </a:p>
                  </a:txBody>
                  <a:tcPr/>
                </a:tc>
                <a:extLst>
                  <a:ext uri="{0D108BD9-81ED-4DB2-BD59-A6C34878D82A}">
                    <a16:rowId xmlns:a16="http://schemas.microsoft.com/office/drawing/2014/main" val="10000"/>
                  </a:ext>
                </a:extLst>
              </a:tr>
              <a:tr h="329743">
                <a:tc>
                  <a:txBody>
                    <a:bodyPr/>
                    <a:lstStyle/>
                    <a:p>
                      <a:pPr algn="ctr"/>
                      <a:r>
                        <a:rPr lang="fr-FR" sz="1300" b="1" dirty="0"/>
                        <a:t>date</a:t>
                      </a:r>
                    </a:p>
                  </a:txBody>
                  <a:tcPr marL="91486" marR="91486" marT="45709" marB="4570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b="1" dirty="0"/>
                        <a:t>Libellé</a:t>
                      </a:r>
                    </a:p>
                  </a:txBody>
                  <a:tcPr marL="91486" marR="91486" marT="45709" marB="45709"/>
                </a:tc>
                <a:tc>
                  <a:txBody>
                    <a:bodyPr/>
                    <a:lstStyle/>
                    <a:p>
                      <a:pPr algn="ctr"/>
                      <a:r>
                        <a:rPr lang="fr-FR" sz="1300" b="1" dirty="0"/>
                        <a:t>Débit</a:t>
                      </a:r>
                    </a:p>
                  </a:txBody>
                  <a:tcPr marL="91486" marR="91486" marT="45709" marB="45709"/>
                </a:tc>
                <a:tc>
                  <a:txBody>
                    <a:bodyPr/>
                    <a:lstStyle/>
                    <a:p>
                      <a:pPr algn="ctr"/>
                      <a:r>
                        <a:rPr lang="fr-FR" sz="1300" b="1" dirty="0"/>
                        <a:t>Crédit</a:t>
                      </a:r>
                    </a:p>
                  </a:txBody>
                  <a:tcPr marL="91486" marR="91486" marT="45709" marB="45709"/>
                </a:tc>
                <a:extLst>
                  <a:ext uri="{0D108BD9-81ED-4DB2-BD59-A6C34878D82A}">
                    <a16:rowId xmlns:a16="http://schemas.microsoft.com/office/drawing/2014/main" val="10001"/>
                  </a:ext>
                </a:extLst>
              </a:tr>
              <a:tr h="399247">
                <a:tc>
                  <a:txBody>
                    <a:bodyPr/>
                    <a:lstStyle/>
                    <a:p>
                      <a:pPr algn="ctr"/>
                      <a:r>
                        <a:rPr lang="fr-FR" sz="1200" dirty="0"/>
                        <a:t>01/01/2025</a:t>
                      </a:r>
                    </a:p>
                  </a:txBody>
                  <a:tcPr marL="91486" marR="91486" marT="45709" marB="45709">
                    <a:solidFill>
                      <a:schemeClr val="accent6">
                        <a:lumMod val="40000"/>
                        <a:lumOff val="60000"/>
                      </a:schemeClr>
                    </a:solidFill>
                  </a:tcPr>
                </a:tc>
                <a:tc>
                  <a:txBody>
                    <a:bodyPr/>
                    <a:lstStyle/>
                    <a:p>
                      <a:pPr algn="ctr"/>
                      <a:r>
                        <a:rPr lang="fr-FR" sz="1200" dirty="0"/>
                        <a:t>Provision de charges courantes 1</a:t>
                      </a:r>
                      <a:r>
                        <a:rPr lang="fr-FR" sz="1200" baseline="30000" dirty="0"/>
                        <a:t>er</a:t>
                      </a:r>
                      <a:r>
                        <a:rPr lang="fr-FR" sz="1200" dirty="0"/>
                        <a:t> trimestre</a:t>
                      </a:r>
                    </a:p>
                  </a:txBody>
                  <a:tcPr marL="91486" marR="91486" marT="45709" marB="45709">
                    <a:solidFill>
                      <a:schemeClr val="accent6">
                        <a:lumMod val="40000"/>
                        <a:lumOff val="60000"/>
                      </a:schemeClr>
                    </a:solidFill>
                  </a:tcPr>
                </a:tc>
                <a:tc>
                  <a:txBody>
                    <a:bodyPr/>
                    <a:lstStyle/>
                    <a:p>
                      <a:pPr algn="ctr"/>
                      <a:r>
                        <a:rPr lang="fr-FR" sz="1500" b="1" dirty="0">
                          <a:solidFill>
                            <a:srgbClr val="0070C0"/>
                          </a:solidFill>
                        </a:rPr>
                        <a:t>250€</a:t>
                      </a:r>
                    </a:p>
                  </a:txBody>
                  <a:tcPr marL="91486" marR="91486" marT="45709" marB="45709">
                    <a:solidFill>
                      <a:schemeClr val="accent6">
                        <a:lumMod val="40000"/>
                        <a:lumOff val="60000"/>
                      </a:schemeClr>
                    </a:solidFill>
                  </a:tcPr>
                </a:tc>
                <a:tc>
                  <a:txBody>
                    <a:bodyPr/>
                    <a:lstStyle/>
                    <a:p>
                      <a:pPr algn="ctr"/>
                      <a:endParaRPr lang="fr-FR" sz="1500" dirty="0"/>
                    </a:p>
                  </a:txBody>
                  <a:tcPr marL="91486" marR="91486" marT="45709" marB="45709">
                    <a:solidFill>
                      <a:schemeClr val="accent6">
                        <a:lumMod val="40000"/>
                        <a:lumOff val="60000"/>
                      </a:schemeClr>
                    </a:solidFill>
                  </a:tcPr>
                </a:tc>
                <a:extLst>
                  <a:ext uri="{0D108BD9-81ED-4DB2-BD59-A6C34878D82A}">
                    <a16:rowId xmlns:a16="http://schemas.microsoft.com/office/drawing/2014/main" val="3161875994"/>
                  </a:ext>
                </a:extLst>
              </a:tr>
              <a:tr h="399247">
                <a:tc>
                  <a:txBody>
                    <a:bodyPr/>
                    <a:lstStyle/>
                    <a:p>
                      <a:pPr algn="ctr"/>
                      <a:r>
                        <a:rPr lang="fr-FR" sz="1200" dirty="0"/>
                        <a:t>01/02/2025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1</a:t>
                      </a:r>
                      <a:r>
                        <a:rPr lang="fr-FR" sz="1200" baseline="30000" dirty="0">
                          <a:solidFill>
                            <a:srgbClr val="FF0000"/>
                          </a:solidFill>
                        </a:rPr>
                        <a:t>er</a:t>
                      </a:r>
                      <a:r>
                        <a:rPr lang="fr-FR" sz="1200" dirty="0">
                          <a:solidFill>
                            <a:srgbClr val="FF0000"/>
                          </a:solidFill>
                        </a:rPr>
                        <a:t> appel 25%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2 000€</a:t>
                      </a:r>
                    </a:p>
                  </a:txBody>
                  <a:tcPr marL="91486" marR="91486" marT="45709" marB="45709">
                    <a:solidFill>
                      <a:schemeClr val="accent2">
                        <a:lumMod val="60000"/>
                        <a:lumOff val="40000"/>
                      </a:schemeClr>
                    </a:solidFill>
                  </a:tcPr>
                </a:tc>
                <a:tc>
                  <a:txBody>
                    <a:bodyPr/>
                    <a:lstStyle/>
                    <a:p>
                      <a:pPr algn="ctr"/>
                      <a:endParaRPr lang="fr-FR" sz="1500" dirty="0"/>
                    </a:p>
                  </a:txBody>
                  <a:tcPr marL="91486" marR="91486" marT="45709" marB="45709">
                    <a:solidFill>
                      <a:schemeClr val="accent2">
                        <a:lumMod val="60000"/>
                        <a:lumOff val="40000"/>
                      </a:schemeClr>
                    </a:solidFill>
                  </a:tcPr>
                </a:tc>
                <a:extLst>
                  <a:ext uri="{0D108BD9-81ED-4DB2-BD59-A6C34878D82A}">
                    <a16:rowId xmlns:a16="http://schemas.microsoft.com/office/drawing/2014/main" val="4105994672"/>
                  </a:ext>
                </a:extLst>
              </a:tr>
              <a:tr h="329743">
                <a:tc>
                  <a:txBody>
                    <a:bodyPr/>
                    <a:lstStyle/>
                    <a:p>
                      <a:pPr algn="ctr"/>
                      <a:r>
                        <a:rPr lang="fr-FR" sz="1200" dirty="0"/>
                        <a:t>01/04/2025</a:t>
                      </a:r>
                    </a:p>
                  </a:txBody>
                  <a:tcPr marL="91486" marR="91486" marT="45709" marB="45709">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Provision de charges courantes</a:t>
                      </a:r>
                      <a:r>
                        <a:rPr lang="fr-FR" sz="1200" baseline="30000" dirty="0"/>
                        <a:t>2eme</a:t>
                      </a:r>
                      <a:r>
                        <a:rPr lang="fr-FR" sz="1200" dirty="0"/>
                        <a:t> trimestre</a:t>
                      </a:r>
                    </a:p>
                  </a:txBody>
                  <a:tcPr marL="91486" marR="91486" marT="45709" marB="45709">
                    <a:solidFill>
                      <a:schemeClr val="accent6">
                        <a:lumMod val="60000"/>
                        <a:lumOff val="40000"/>
                      </a:schemeClr>
                    </a:solidFill>
                  </a:tcPr>
                </a:tc>
                <a:tc>
                  <a:txBody>
                    <a:bodyPr/>
                    <a:lstStyle/>
                    <a:p>
                      <a:pPr algn="ctr"/>
                      <a:r>
                        <a:rPr lang="fr-FR" sz="1500" b="1" dirty="0">
                          <a:solidFill>
                            <a:srgbClr val="0070C0"/>
                          </a:solidFill>
                        </a:rPr>
                        <a:t>250€</a:t>
                      </a:r>
                    </a:p>
                  </a:txBody>
                  <a:tcPr marL="91486" marR="91486" marT="45709" marB="45709">
                    <a:solidFill>
                      <a:schemeClr val="accent6">
                        <a:lumMod val="60000"/>
                        <a:lumOff val="40000"/>
                      </a:schemeClr>
                    </a:solidFill>
                  </a:tcPr>
                </a:tc>
                <a:tc>
                  <a:txBody>
                    <a:bodyPr/>
                    <a:lstStyle/>
                    <a:p>
                      <a:pPr algn="ctr"/>
                      <a:endParaRPr lang="fr-FR" sz="1500" dirty="0"/>
                    </a:p>
                  </a:txBody>
                  <a:tcPr marL="91486" marR="91486" marT="45709" marB="45709">
                    <a:solidFill>
                      <a:schemeClr val="accent6">
                        <a:lumMod val="60000"/>
                        <a:lumOff val="40000"/>
                      </a:schemeClr>
                    </a:solidFill>
                  </a:tcPr>
                </a:tc>
                <a:extLst>
                  <a:ext uri="{0D108BD9-81ED-4DB2-BD59-A6C34878D82A}">
                    <a16:rowId xmlns:a16="http://schemas.microsoft.com/office/drawing/2014/main" val="3241939236"/>
                  </a:ext>
                </a:extLst>
              </a:tr>
              <a:tr h="329743">
                <a:tc>
                  <a:txBody>
                    <a:bodyPr/>
                    <a:lstStyle/>
                    <a:p>
                      <a:pPr algn="ctr"/>
                      <a:r>
                        <a:rPr lang="fr-FR" sz="1200" dirty="0"/>
                        <a:t>01/04/2025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2eme</a:t>
                      </a:r>
                      <a:r>
                        <a:rPr lang="fr-FR" sz="1200" dirty="0">
                          <a:solidFill>
                            <a:srgbClr val="FF0000"/>
                          </a:solidFill>
                        </a:rPr>
                        <a:t> appel 12,5%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1 000€</a:t>
                      </a:r>
                    </a:p>
                  </a:txBody>
                  <a:tcPr marL="91486" marR="91486" marT="45709" marB="45709">
                    <a:solidFill>
                      <a:schemeClr val="accent2">
                        <a:lumMod val="60000"/>
                        <a:lumOff val="40000"/>
                      </a:schemeClr>
                    </a:solidFill>
                  </a:tcPr>
                </a:tc>
                <a:tc>
                  <a:txBody>
                    <a:bodyPr/>
                    <a:lstStyle/>
                    <a:p>
                      <a:pPr algn="ctr"/>
                      <a:endParaRPr lang="fr-FR" sz="1500" dirty="0">
                        <a:solidFill>
                          <a:srgbClr val="FF0000"/>
                        </a:solidFill>
                      </a:endParaRPr>
                    </a:p>
                  </a:txBody>
                  <a:tcPr marL="91486" marR="91486" marT="45709" marB="45709">
                    <a:solidFill>
                      <a:schemeClr val="accent2">
                        <a:lumMod val="60000"/>
                        <a:lumOff val="40000"/>
                      </a:schemeClr>
                    </a:solidFill>
                  </a:tcPr>
                </a:tc>
                <a:extLst>
                  <a:ext uri="{0D108BD9-81ED-4DB2-BD59-A6C34878D82A}">
                    <a16:rowId xmlns:a16="http://schemas.microsoft.com/office/drawing/2014/main" val="10002"/>
                  </a:ext>
                </a:extLst>
              </a:tr>
              <a:tr h="329743">
                <a:tc>
                  <a:txBody>
                    <a:bodyPr/>
                    <a:lstStyle/>
                    <a:p>
                      <a:pPr algn="ctr"/>
                      <a:r>
                        <a:rPr lang="fr-FR" sz="1200" dirty="0"/>
                        <a:t>01/06/2025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3eme</a:t>
                      </a:r>
                      <a:r>
                        <a:rPr lang="fr-FR" sz="1200" dirty="0">
                          <a:solidFill>
                            <a:srgbClr val="FF0000"/>
                          </a:solidFill>
                        </a:rPr>
                        <a:t> appel 18,75%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1 500€</a:t>
                      </a:r>
                    </a:p>
                  </a:txBody>
                  <a:tcPr marL="91486" marR="91486" marT="45709" marB="45709">
                    <a:solidFill>
                      <a:schemeClr val="accent2">
                        <a:lumMod val="60000"/>
                        <a:lumOff val="40000"/>
                      </a:schemeClr>
                    </a:solidFill>
                  </a:tcPr>
                </a:tc>
                <a:tc>
                  <a:txBody>
                    <a:bodyPr/>
                    <a:lstStyle/>
                    <a:p>
                      <a:pPr algn="ctr"/>
                      <a:endParaRPr lang="fr-FR" sz="1500" dirty="0"/>
                    </a:p>
                  </a:txBody>
                  <a:tcPr marL="91486" marR="91486" marT="45709" marB="45709">
                    <a:solidFill>
                      <a:schemeClr val="accent2">
                        <a:lumMod val="60000"/>
                        <a:lumOff val="40000"/>
                      </a:schemeClr>
                    </a:solidFill>
                  </a:tcPr>
                </a:tc>
                <a:extLst>
                  <a:ext uri="{0D108BD9-81ED-4DB2-BD59-A6C34878D82A}">
                    <a16:rowId xmlns:a16="http://schemas.microsoft.com/office/drawing/2014/main" val="138700597"/>
                  </a:ext>
                </a:extLst>
              </a:tr>
              <a:tr h="329743">
                <a:tc>
                  <a:txBody>
                    <a:bodyPr/>
                    <a:lstStyle/>
                    <a:p>
                      <a:pPr algn="ctr"/>
                      <a:r>
                        <a:rPr lang="fr-FR" sz="1200" dirty="0"/>
                        <a:t>01/07/2025</a:t>
                      </a:r>
                    </a:p>
                  </a:txBody>
                  <a:tcPr marL="91486" marR="91486" marT="45709" marB="45709">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Provision de charges courantes</a:t>
                      </a:r>
                      <a:r>
                        <a:rPr lang="fr-FR" sz="1200" baseline="30000" dirty="0"/>
                        <a:t>3eme</a:t>
                      </a:r>
                      <a:r>
                        <a:rPr lang="fr-FR" sz="1200" dirty="0"/>
                        <a:t> trimestre</a:t>
                      </a:r>
                    </a:p>
                  </a:txBody>
                  <a:tcPr marL="91486" marR="91486" marT="45709" marB="45709">
                    <a:solidFill>
                      <a:schemeClr val="accent6">
                        <a:lumMod val="60000"/>
                        <a:lumOff val="40000"/>
                      </a:schemeClr>
                    </a:solidFill>
                  </a:tcPr>
                </a:tc>
                <a:tc>
                  <a:txBody>
                    <a:bodyPr/>
                    <a:lstStyle/>
                    <a:p>
                      <a:pPr algn="ctr"/>
                      <a:r>
                        <a:rPr lang="fr-FR" sz="1500" b="1" dirty="0">
                          <a:solidFill>
                            <a:srgbClr val="0070C0"/>
                          </a:solidFill>
                        </a:rPr>
                        <a:t>250€</a:t>
                      </a:r>
                    </a:p>
                  </a:txBody>
                  <a:tcPr marL="91486" marR="91486" marT="45709" marB="45709">
                    <a:solidFill>
                      <a:schemeClr val="accent6">
                        <a:lumMod val="60000"/>
                        <a:lumOff val="40000"/>
                      </a:schemeClr>
                    </a:solidFill>
                  </a:tcPr>
                </a:tc>
                <a:tc>
                  <a:txBody>
                    <a:bodyPr/>
                    <a:lstStyle/>
                    <a:p>
                      <a:pPr algn="ctr"/>
                      <a:endParaRPr lang="fr-FR" sz="1500" dirty="0"/>
                    </a:p>
                  </a:txBody>
                  <a:tcPr marL="91486" marR="91486" marT="45709" marB="45709">
                    <a:solidFill>
                      <a:schemeClr val="accent6">
                        <a:lumMod val="60000"/>
                        <a:lumOff val="40000"/>
                      </a:schemeClr>
                    </a:solidFill>
                  </a:tcPr>
                </a:tc>
                <a:extLst>
                  <a:ext uri="{0D108BD9-81ED-4DB2-BD59-A6C34878D82A}">
                    <a16:rowId xmlns:a16="http://schemas.microsoft.com/office/drawing/2014/main" val="3425207858"/>
                  </a:ext>
                </a:extLst>
              </a:tr>
              <a:tr h="329743">
                <a:tc>
                  <a:txBody>
                    <a:bodyPr/>
                    <a:lstStyle/>
                    <a:p>
                      <a:pPr algn="ctr"/>
                      <a:r>
                        <a:rPr lang="fr-FR" sz="1200" dirty="0"/>
                        <a:t>01/09/2025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4eme</a:t>
                      </a:r>
                      <a:r>
                        <a:rPr lang="fr-FR" sz="1200" dirty="0">
                          <a:solidFill>
                            <a:srgbClr val="FF0000"/>
                          </a:solidFill>
                        </a:rPr>
                        <a:t> appel 25%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2 000€</a:t>
                      </a:r>
                    </a:p>
                  </a:txBody>
                  <a:tcPr marL="91486" marR="91486" marT="45709" marB="45709">
                    <a:solidFill>
                      <a:schemeClr val="accent2">
                        <a:lumMod val="60000"/>
                        <a:lumOff val="40000"/>
                      </a:schemeClr>
                    </a:solidFill>
                  </a:tcPr>
                </a:tc>
                <a:tc>
                  <a:txBody>
                    <a:bodyPr/>
                    <a:lstStyle/>
                    <a:p>
                      <a:pPr algn="ctr"/>
                      <a:endParaRPr lang="fr-FR" sz="1500" dirty="0"/>
                    </a:p>
                  </a:txBody>
                  <a:tcPr marL="91486" marR="91486" marT="45709" marB="45709">
                    <a:solidFill>
                      <a:schemeClr val="accent2">
                        <a:lumMod val="60000"/>
                        <a:lumOff val="40000"/>
                      </a:schemeClr>
                    </a:solidFill>
                  </a:tcPr>
                </a:tc>
                <a:extLst>
                  <a:ext uri="{0D108BD9-81ED-4DB2-BD59-A6C34878D82A}">
                    <a16:rowId xmlns:a16="http://schemas.microsoft.com/office/drawing/2014/main" val="1113455657"/>
                  </a:ext>
                </a:extLst>
              </a:tr>
              <a:tr h="329743">
                <a:tc>
                  <a:txBody>
                    <a:bodyPr/>
                    <a:lstStyle/>
                    <a:p>
                      <a:pPr algn="ctr"/>
                      <a:r>
                        <a:rPr lang="fr-FR" sz="1200" dirty="0"/>
                        <a:t>01/10/2025</a:t>
                      </a:r>
                    </a:p>
                  </a:txBody>
                  <a:tcPr marL="91486" marR="91486" marT="45709" marB="45709">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Provision de charges courantes </a:t>
                      </a:r>
                      <a:r>
                        <a:rPr lang="fr-FR" sz="1200" baseline="30000" dirty="0"/>
                        <a:t>4eme</a:t>
                      </a:r>
                      <a:r>
                        <a:rPr lang="fr-FR" sz="1200" dirty="0"/>
                        <a:t> trimestre</a:t>
                      </a:r>
                    </a:p>
                  </a:txBody>
                  <a:tcPr marL="91486" marR="91486" marT="45709" marB="45709">
                    <a:solidFill>
                      <a:schemeClr val="accent6">
                        <a:lumMod val="60000"/>
                        <a:lumOff val="40000"/>
                      </a:schemeClr>
                    </a:solidFill>
                  </a:tcPr>
                </a:tc>
                <a:tc>
                  <a:txBody>
                    <a:bodyPr/>
                    <a:lstStyle/>
                    <a:p>
                      <a:pPr algn="ctr"/>
                      <a:r>
                        <a:rPr lang="fr-FR" sz="1500" b="1" dirty="0">
                          <a:solidFill>
                            <a:schemeClr val="accent1">
                              <a:lumMod val="75000"/>
                            </a:schemeClr>
                          </a:solidFill>
                        </a:rPr>
                        <a:t>250€</a:t>
                      </a:r>
                    </a:p>
                  </a:txBody>
                  <a:tcPr marL="91486" marR="91486" marT="45709" marB="45709">
                    <a:solidFill>
                      <a:schemeClr val="accent6">
                        <a:lumMod val="60000"/>
                        <a:lumOff val="40000"/>
                      </a:schemeClr>
                    </a:solidFill>
                  </a:tcPr>
                </a:tc>
                <a:tc>
                  <a:txBody>
                    <a:bodyPr/>
                    <a:lstStyle/>
                    <a:p>
                      <a:pPr algn="ctr"/>
                      <a:endParaRPr lang="fr-FR" sz="1500" dirty="0"/>
                    </a:p>
                  </a:txBody>
                  <a:tcPr marL="91486" marR="91486" marT="45709" marB="45709">
                    <a:solidFill>
                      <a:schemeClr val="accent6">
                        <a:lumMod val="60000"/>
                        <a:lumOff val="40000"/>
                      </a:schemeClr>
                    </a:solidFill>
                  </a:tcPr>
                </a:tc>
                <a:extLst>
                  <a:ext uri="{0D108BD9-81ED-4DB2-BD59-A6C34878D82A}">
                    <a16:rowId xmlns:a16="http://schemas.microsoft.com/office/drawing/2014/main" val="669652300"/>
                  </a:ext>
                </a:extLst>
              </a:tr>
              <a:tr h="329743">
                <a:tc>
                  <a:txBody>
                    <a:bodyPr/>
                    <a:lstStyle/>
                    <a:p>
                      <a:pPr algn="ctr"/>
                      <a:r>
                        <a:rPr lang="fr-FR" sz="1200" dirty="0"/>
                        <a:t>01/11/2025</a:t>
                      </a:r>
                    </a:p>
                  </a:txBody>
                  <a:tcPr marL="91486" marR="91486" marT="45709" marB="45709">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5eme</a:t>
                      </a:r>
                      <a:r>
                        <a:rPr lang="fr-FR" sz="1200" dirty="0">
                          <a:solidFill>
                            <a:srgbClr val="FF0000"/>
                          </a:solidFill>
                        </a:rPr>
                        <a:t> appel 18,75%</a:t>
                      </a:r>
                    </a:p>
                  </a:txBody>
                  <a:tcPr marL="91486" marR="91486" marT="45709" marB="45709">
                    <a:solidFill>
                      <a:schemeClr val="accent2">
                        <a:lumMod val="40000"/>
                        <a:lumOff val="60000"/>
                      </a:schemeClr>
                    </a:solidFill>
                  </a:tcPr>
                </a:tc>
                <a:tc>
                  <a:txBody>
                    <a:bodyPr/>
                    <a:lstStyle/>
                    <a:p>
                      <a:pPr algn="ctr"/>
                      <a:r>
                        <a:rPr lang="fr-FR" sz="1500" b="1" dirty="0">
                          <a:solidFill>
                            <a:srgbClr val="C00000"/>
                          </a:solidFill>
                        </a:rPr>
                        <a:t>1 500€</a:t>
                      </a:r>
                    </a:p>
                  </a:txBody>
                  <a:tcPr marL="91486" marR="91486" marT="45709" marB="45709">
                    <a:solidFill>
                      <a:schemeClr val="accent2">
                        <a:lumMod val="40000"/>
                        <a:lumOff val="60000"/>
                      </a:schemeClr>
                    </a:solidFill>
                  </a:tcPr>
                </a:tc>
                <a:tc>
                  <a:txBody>
                    <a:bodyPr/>
                    <a:lstStyle/>
                    <a:p>
                      <a:pPr algn="ctr"/>
                      <a:endParaRPr lang="fr-FR" sz="1500" b="1" dirty="0">
                        <a:solidFill>
                          <a:srgbClr val="C00000"/>
                        </a:solidFill>
                      </a:endParaRPr>
                    </a:p>
                  </a:txBody>
                  <a:tcPr marL="91486" marR="91486" marT="45709" marB="45709">
                    <a:solidFill>
                      <a:schemeClr val="accent2">
                        <a:lumMod val="40000"/>
                        <a:lumOff val="60000"/>
                      </a:schemeClr>
                    </a:solidFill>
                  </a:tcPr>
                </a:tc>
                <a:extLst>
                  <a:ext uri="{0D108BD9-81ED-4DB2-BD59-A6C34878D82A}">
                    <a16:rowId xmlns:a16="http://schemas.microsoft.com/office/drawing/2014/main" val="2853401765"/>
                  </a:ext>
                </a:extLst>
              </a:tr>
              <a:tr h="329743">
                <a:tc>
                  <a:txBody>
                    <a:bodyPr/>
                    <a:lstStyle/>
                    <a:p>
                      <a:pPr algn="ctr"/>
                      <a:r>
                        <a:rPr lang="fr-FR" sz="1200" dirty="0"/>
                        <a:t>31/12/2025</a:t>
                      </a:r>
                    </a:p>
                  </a:txBody>
                  <a:tcPr marL="91486" marR="91486" marT="45709" marB="45709">
                    <a:solidFill>
                      <a:schemeClr val="bg1">
                        <a:lumMod val="50000"/>
                      </a:schemeClr>
                    </a:solidFill>
                  </a:tcPr>
                </a:tc>
                <a:tc>
                  <a:txBody>
                    <a:bodyPr/>
                    <a:lstStyle/>
                    <a:p>
                      <a:pPr algn="ctr"/>
                      <a:r>
                        <a:rPr lang="fr-FR" sz="1200" dirty="0"/>
                        <a:t>Régularisation des charges courantes</a:t>
                      </a:r>
                    </a:p>
                  </a:txBody>
                  <a:tcPr marL="91486" marR="91486" marT="45709" marB="45709">
                    <a:solidFill>
                      <a:schemeClr val="bg1">
                        <a:lumMod val="50000"/>
                      </a:schemeClr>
                    </a:solidFill>
                  </a:tcPr>
                </a:tc>
                <a:tc>
                  <a:txBody>
                    <a:bodyPr/>
                    <a:lstStyle/>
                    <a:p>
                      <a:pPr algn="ctr"/>
                      <a:endParaRPr lang="fr-FR" sz="1500" dirty="0"/>
                    </a:p>
                  </a:txBody>
                  <a:tcPr marL="91486" marR="91486" marT="45709" marB="45709">
                    <a:solidFill>
                      <a:schemeClr val="bg1">
                        <a:lumMod val="50000"/>
                      </a:schemeClr>
                    </a:solidFill>
                  </a:tcPr>
                </a:tc>
                <a:tc>
                  <a:txBody>
                    <a:bodyPr/>
                    <a:lstStyle/>
                    <a:p>
                      <a:pPr algn="ctr"/>
                      <a:r>
                        <a:rPr lang="fr-FR" sz="1500" b="1" dirty="0">
                          <a:solidFill>
                            <a:srgbClr val="0070C0"/>
                          </a:solidFill>
                        </a:rPr>
                        <a:t>1 000€</a:t>
                      </a:r>
                    </a:p>
                  </a:txBody>
                  <a:tcPr marL="91486" marR="91486" marT="45709" marB="45709">
                    <a:solidFill>
                      <a:schemeClr val="bg1">
                        <a:lumMod val="50000"/>
                      </a:schemeClr>
                    </a:solidFill>
                  </a:tcPr>
                </a:tc>
                <a:extLst>
                  <a:ext uri="{0D108BD9-81ED-4DB2-BD59-A6C34878D82A}">
                    <a16:rowId xmlns:a16="http://schemas.microsoft.com/office/drawing/2014/main" val="2578624012"/>
                  </a:ext>
                </a:extLst>
              </a:tr>
              <a:tr h="329743">
                <a:tc>
                  <a:txBody>
                    <a:bodyPr/>
                    <a:lstStyle/>
                    <a:p>
                      <a:pPr algn="ctr"/>
                      <a:r>
                        <a:rPr lang="fr-FR" sz="1200" dirty="0"/>
                        <a:t>31/12/2025</a:t>
                      </a:r>
                    </a:p>
                  </a:txBody>
                  <a:tcPr marL="91486" marR="91486" marT="45709" marB="45709">
                    <a:solidFill>
                      <a:schemeClr val="accent2">
                        <a:lumMod val="50000"/>
                      </a:schemeClr>
                    </a:solidFill>
                  </a:tcPr>
                </a:tc>
                <a:tc>
                  <a:txBody>
                    <a:bodyPr/>
                    <a:lstStyle/>
                    <a:p>
                      <a:pPr algn="ctr"/>
                      <a:r>
                        <a:rPr lang="fr-FR" sz="1200" dirty="0"/>
                        <a:t>Régularisation des charges travaux</a:t>
                      </a:r>
                    </a:p>
                  </a:txBody>
                  <a:tcPr marL="91486" marR="91486" marT="45709" marB="45709">
                    <a:solidFill>
                      <a:schemeClr val="accent2">
                        <a:lumMod val="50000"/>
                      </a:schemeClr>
                    </a:solidFill>
                  </a:tcPr>
                </a:tc>
                <a:tc>
                  <a:txBody>
                    <a:bodyPr/>
                    <a:lstStyle/>
                    <a:p>
                      <a:pPr algn="ctr"/>
                      <a:endParaRPr lang="fr-FR" sz="1500" dirty="0"/>
                    </a:p>
                  </a:txBody>
                  <a:tcPr marL="91486" marR="91486" marT="45709" marB="45709">
                    <a:solidFill>
                      <a:schemeClr val="accent2">
                        <a:lumMod val="50000"/>
                      </a:schemeClr>
                    </a:solidFill>
                  </a:tcPr>
                </a:tc>
                <a:tc>
                  <a:txBody>
                    <a:bodyPr/>
                    <a:lstStyle/>
                    <a:p>
                      <a:pPr algn="ctr"/>
                      <a:r>
                        <a:rPr lang="fr-FR" sz="1500" b="1" dirty="0">
                          <a:solidFill>
                            <a:schemeClr val="accent1">
                              <a:lumMod val="40000"/>
                              <a:lumOff val="60000"/>
                            </a:schemeClr>
                          </a:solidFill>
                        </a:rPr>
                        <a:t>8 000€</a:t>
                      </a:r>
                    </a:p>
                  </a:txBody>
                  <a:tcPr marL="91486" marR="91486" marT="45709" marB="45709">
                    <a:solidFill>
                      <a:schemeClr val="accent2">
                        <a:lumMod val="50000"/>
                      </a:schemeClr>
                    </a:solidFill>
                  </a:tcPr>
                </a:tc>
                <a:extLst>
                  <a:ext uri="{0D108BD9-81ED-4DB2-BD59-A6C34878D82A}">
                    <a16:rowId xmlns:a16="http://schemas.microsoft.com/office/drawing/2014/main" val="651430599"/>
                  </a:ext>
                </a:extLst>
              </a:tr>
              <a:tr h="329743">
                <a:tc>
                  <a:txBody>
                    <a:bodyPr/>
                    <a:lstStyle/>
                    <a:p>
                      <a:pPr algn="ctr"/>
                      <a:r>
                        <a:rPr lang="fr-FR" sz="1200" dirty="0"/>
                        <a:t>Sous total</a:t>
                      </a:r>
                    </a:p>
                  </a:txBody>
                  <a:tcPr marL="91486" marR="91486" marT="45709" marB="45709">
                    <a:solidFill>
                      <a:srgbClr val="FF0000"/>
                    </a:solidFill>
                  </a:tcPr>
                </a:tc>
                <a:tc>
                  <a:txBody>
                    <a:bodyPr/>
                    <a:lstStyle/>
                    <a:p>
                      <a:pPr algn="ctr"/>
                      <a:endParaRPr lang="fr-FR" sz="1200" dirty="0"/>
                    </a:p>
                  </a:txBody>
                  <a:tcPr marL="91486" marR="91486" marT="45709" marB="45709">
                    <a:solidFill>
                      <a:srgbClr val="FF0000"/>
                    </a:solidFill>
                  </a:tcPr>
                </a:tc>
                <a:tc>
                  <a:txBody>
                    <a:bodyPr/>
                    <a:lstStyle/>
                    <a:p>
                      <a:pPr algn="ctr"/>
                      <a:r>
                        <a:rPr lang="fr-FR" sz="1500" dirty="0"/>
                        <a:t>0€</a:t>
                      </a:r>
                    </a:p>
                  </a:txBody>
                  <a:tcPr marL="91486" marR="91486" marT="45709" marB="45709">
                    <a:solidFill>
                      <a:srgbClr val="FF0000"/>
                    </a:solidFill>
                  </a:tcPr>
                </a:tc>
                <a:tc>
                  <a:txBody>
                    <a:bodyPr/>
                    <a:lstStyle/>
                    <a:p>
                      <a:pPr algn="ctr"/>
                      <a:endParaRPr lang="fr-FR" sz="1500" b="1" dirty="0">
                        <a:solidFill>
                          <a:srgbClr val="C00000"/>
                        </a:solidFill>
                      </a:endParaRPr>
                    </a:p>
                  </a:txBody>
                  <a:tcPr marL="91486" marR="91486" marT="45709" marB="45709">
                    <a:solidFill>
                      <a:srgbClr val="FF0000"/>
                    </a:solidFill>
                  </a:tcPr>
                </a:tc>
                <a:extLst>
                  <a:ext uri="{0D108BD9-81ED-4DB2-BD59-A6C34878D82A}">
                    <a16:rowId xmlns:a16="http://schemas.microsoft.com/office/drawing/2014/main" val="3832439879"/>
                  </a:ext>
                </a:extLst>
              </a:tr>
            </a:tbl>
          </a:graphicData>
        </a:graphic>
      </p:graphicFrame>
      <p:pic>
        <p:nvPicPr>
          <p:cNvPr id="2" name="Image 1">
            <a:extLst>
              <a:ext uri="{FF2B5EF4-FFF2-40B4-BE49-F238E27FC236}">
                <a16:creationId xmlns:a16="http://schemas.microsoft.com/office/drawing/2014/main" id="{49E7C44A-FE16-9173-996B-B86E50C350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8140" y="85607"/>
            <a:ext cx="653637" cy="640283"/>
          </a:xfrm>
          <a:prstGeom prst="rect">
            <a:avLst/>
          </a:prstGeom>
        </p:spPr>
      </p:pic>
    </p:spTree>
    <p:extLst>
      <p:ext uri="{BB962C8B-B14F-4D97-AF65-F5344CB8AC3E}">
        <p14:creationId xmlns:p14="http://schemas.microsoft.com/office/powerpoint/2010/main" val="2460423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9950626-2B0D-43E8-99A8-E8FCF5D14CB4}"/>
              </a:ext>
            </a:extLst>
          </p:cNvPr>
          <p:cNvSpPr/>
          <p:nvPr/>
        </p:nvSpPr>
        <p:spPr>
          <a:xfrm>
            <a:off x="21448" y="0"/>
            <a:ext cx="11974716" cy="81149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500" b="1" i="0" u="none" strike="noStrike" kern="1200" cap="none" spc="0" normalizeH="0" baseline="0" noProof="0" dirty="0">
                <a:ln>
                  <a:noFill/>
                </a:ln>
                <a:solidFill>
                  <a:srgbClr val="0070C0"/>
                </a:solidFill>
                <a:effectLst/>
                <a:uLnTx/>
                <a:uFillTx/>
                <a:latin typeface="Calibri" panose="020F0502020204030204"/>
                <a:ea typeface="+mn-ea"/>
                <a:cs typeface="+mn-cs"/>
              </a:rPr>
              <a:t>Article 45-1 du décret du 17 mars 1967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500" b="0" i="0" u="none" strike="noStrike" kern="1200" cap="none" spc="0" normalizeH="0" baseline="0" noProof="0" dirty="0">
                <a:ln>
                  <a:noFill/>
                </a:ln>
                <a:solidFill>
                  <a:srgbClr val="0070C0"/>
                </a:solidFill>
                <a:effectLst/>
                <a:uLnTx/>
                <a:uFillTx/>
                <a:latin typeface="Calibri" panose="020F0502020204030204"/>
                <a:ea typeface="+mn-ea"/>
                <a:cs typeface="+mn-cs"/>
              </a:rPr>
              <a:t>exigibilité des appels de régularisation des charges</a:t>
            </a:r>
          </a:p>
        </p:txBody>
      </p:sp>
      <p:graphicFrame>
        <p:nvGraphicFramePr>
          <p:cNvPr id="4" name="Tableau 3">
            <a:extLst>
              <a:ext uri="{FF2B5EF4-FFF2-40B4-BE49-F238E27FC236}">
                <a16:creationId xmlns:a16="http://schemas.microsoft.com/office/drawing/2014/main" id="{72C32769-4107-4F0F-94E8-633D1767C867}"/>
              </a:ext>
            </a:extLst>
          </p:cNvPr>
          <p:cNvGraphicFramePr>
            <a:graphicFrameLocks noGrp="1"/>
          </p:cNvGraphicFramePr>
          <p:nvPr/>
        </p:nvGraphicFramePr>
        <p:xfrm>
          <a:off x="21448" y="842354"/>
          <a:ext cx="11800329" cy="5954517"/>
        </p:xfrm>
        <a:graphic>
          <a:graphicData uri="http://schemas.openxmlformats.org/drawingml/2006/table">
            <a:tbl>
              <a:tblPr firstRow="1" bandRow="1">
                <a:tableStyleId>{F5AB1C69-6EDB-4FF4-983F-18BD219EF322}</a:tableStyleId>
              </a:tblPr>
              <a:tblGrid>
                <a:gridCol w="1486158">
                  <a:extLst>
                    <a:ext uri="{9D8B030D-6E8A-4147-A177-3AD203B41FA5}">
                      <a16:colId xmlns:a16="http://schemas.microsoft.com/office/drawing/2014/main" val="20000"/>
                    </a:ext>
                  </a:extLst>
                </a:gridCol>
                <a:gridCol w="4939950">
                  <a:extLst>
                    <a:ext uri="{9D8B030D-6E8A-4147-A177-3AD203B41FA5}">
                      <a16:colId xmlns:a16="http://schemas.microsoft.com/office/drawing/2014/main" val="2899098085"/>
                    </a:ext>
                  </a:extLst>
                </a:gridCol>
                <a:gridCol w="2565581">
                  <a:extLst>
                    <a:ext uri="{9D8B030D-6E8A-4147-A177-3AD203B41FA5}">
                      <a16:colId xmlns:a16="http://schemas.microsoft.com/office/drawing/2014/main" val="20001"/>
                    </a:ext>
                  </a:extLst>
                </a:gridCol>
                <a:gridCol w="2808640">
                  <a:extLst>
                    <a:ext uri="{9D8B030D-6E8A-4147-A177-3AD203B41FA5}">
                      <a16:colId xmlns:a16="http://schemas.microsoft.com/office/drawing/2014/main" val="20002"/>
                    </a:ext>
                  </a:extLst>
                </a:gridCol>
              </a:tblGrid>
              <a:tr h="412186">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1400" dirty="0"/>
                        <a:t>450-1  Copropriétaire  A</a:t>
                      </a:r>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endParaRPr lang="fr-FR" dirty="0"/>
                    </a:p>
                  </a:txBody>
                  <a:tcPr/>
                </a:tc>
                <a:extLst>
                  <a:ext uri="{0D108BD9-81ED-4DB2-BD59-A6C34878D82A}">
                    <a16:rowId xmlns:a16="http://schemas.microsoft.com/office/drawing/2014/main" val="10000"/>
                  </a:ext>
                </a:extLst>
              </a:tr>
              <a:tr h="329743">
                <a:tc>
                  <a:txBody>
                    <a:bodyPr/>
                    <a:lstStyle/>
                    <a:p>
                      <a:pPr algn="ctr"/>
                      <a:r>
                        <a:rPr lang="fr-FR" sz="1300" b="1" dirty="0"/>
                        <a:t>date</a:t>
                      </a:r>
                    </a:p>
                  </a:txBody>
                  <a:tcPr marL="91486" marR="91486" marT="45709" marB="4570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b="1" dirty="0"/>
                        <a:t>Libellé</a:t>
                      </a:r>
                    </a:p>
                  </a:txBody>
                  <a:tcPr marL="91486" marR="91486" marT="45709" marB="45709"/>
                </a:tc>
                <a:tc>
                  <a:txBody>
                    <a:bodyPr/>
                    <a:lstStyle/>
                    <a:p>
                      <a:pPr algn="ctr"/>
                      <a:r>
                        <a:rPr lang="fr-FR" sz="1300" b="1" dirty="0"/>
                        <a:t>Débit</a:t>
                      </a:r>
                    </a:p>
                  </a:txBody>
                  <a:tcPr marL="91486" marR="91486" marT="45709" marB="45709"/>
                </a:tc>
                <a:tc>
                  <a:txBody>
                    <a:bodyPr/>
                    <a:lstStyle/>
                    <a:p>
                      <a:pPr algn="ctr"/>
                      <a:r>
                        <a:rPr lang="fr-FR" sz="1300" b="1" dirty="0"/>
                        <a:t>Crédit</a:t>
                      </a:r>
                    </a:p>
                  </a:txBody>
                  <a:tcPr marL="91486" marR="91486" marT="45709" marB="45709"/>
                </a:tc>
                <a:extLst>
                  <a:ext uri="{0D108BD9-81ED-4DB2-BD59-A6C34878D82A}">
                    <a16:rowId xmlns:a16="http://schemas.microsoft.com/office/drawing/2014/main" val="10001"/>
                  </a:ext>
                </a:extLst>
              </a:tr>
              <a:tr h="399247">
                <a:tc>
                  <a:txBody>
                    <a:bodyPr/>
                    <a:lstStyle/>
                    <a:p>
                      <a:pPr algn="ctr"/>
                      <a:r>
                        <a:rPr lang="fr-FR" sz="1200" dirty="0"/>
                        <a:t>01/01/2025</a:t>
                      </a:r>
                    </a:p>
                  </a:txBody>
                  <a:tcPr marL="91486" marR="91486" marT="45709" marB="45709">
                    <a:solidFill>
                      <a:schemeClr val="accent6">
                        <a:lumMod val="40000"/>
                        <a:lumOff val="60000"/>
                      </a:schemeClr>
                    </a:solidFill>
                  </a:tcPr>
                </a:tc>
                <a:tc>
                  <a:txBody>
                    <a:bodyPr/>
                    <a:lstStyle/>
                    <a:p>
                      <a:pPr algn="ctr"/>
                      <a:r>
                        <a:rPr lang="fr-FR" sz="1200" dirty="0"/>
                        <a:t>Provision de charges courantes 1</a:t>
                      </a:r>
                      <a:r>
                        <a:rPr lang="fr-FR" sz="1200" baseline="30000" dirty="0"/>
                        <a:t>er</a:t>
                      </a:r>
                      <a:r>
                        <a:rPr lang="fr-FR" sz="1200" dirty="0"/>
                        <a:t> trimestre</a:t>
                      </a:r>
                    </a:p>
                  </a:txBody>
                  <a:tcPr marL="91486" marR="91486" marT="45709" marB="45709">
                    <a:solidFill>
                      <a:schemeClr val="accent6">
                        <a:lumMod val="40000"/>
                        <a:lumOff val="60000"/>
                      </a:schemeClr>
                    </a:solidFill>
                  </a:tcPr>
                </a:tc>
                <a:tc>
                  <a:txBody>
                    <a:bodyPr/>
                    <a:lstStyle/>
                    <a:p>
                      <a:pPr algn="ctr"/>
                      <a:r>
                        <a:rPr lang="fr-FR" sz="1500" b="1" dirty="0">
                          <a:solidFill>
                            <a:srgbClr val="0070C0"/>
                          </a:solidFill>
                        </a:rPr>
                        <a:t>250€</a:t>
                      </a:r>
                    </a:p>
                  </a:txBody>
                  <a:tcPr marL="91486" marR="91486" marT="45709" marB="45709">
                    <a:solidFill>
                      <a:schemeClr val="accent6">
                        <a:lumMod val="40000"/>
                        <a:lumOff val="60000"/>
                      </a:schemeClr>
                    </a:solidFill>
                  </a:tcPr>
                </a:tc>
                <a:tc>
                  <a:txBody>
                    <a:bodyPr/>
                    <a:lstStyle/>
                    <a:p>
                      <a:pPr algn="ctr"/>
                      <a:endParaRPr lang="fr-FR" sz="1500" dirty="0"/>
                    </a:p>
                  </a:txBody>
                  <a:tcPr marL="91486" marR="91486" marT="45709" marB="45709">
                    <a:solidFill>
                      <a:schemeClr val="accent6">
                        <a:lumMod val="40000"/>
                        <a:lumOff val="60000"/>
                      </a:schemeClr>
                    </a:solidFill>
                  </a:tcPr>
                </a:tc>
                <a:extLst>
                  <a:ext uri="{0D108BD9-81ED-4DB2-BD59-A6C34878D82A}">
                    <a16:rowId xmlns:a16="http://schemas.microsoft.com/office/drawing/2014/main" val="3161875994"/>
                  </a:ext>
                </a:extLst>
              </a:tr>
              <a:tr h="399247">
                <a:tc>
                  <a:txBody>
                    <a:bodyPr/>
                    <a:lstStyle/>
                    <a:p>
                      <a:pPr algn="ctr"/>
                      <a:r>
                        <a:rPr lang="fr-FR" sz="1200" dirty="0"/>
                        <a:t>01/02/2025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1</a:t>
                      </a:r>
                      <a:r>
                        <a:rPr lang="fr-FR" sz="1200" baseline="30000" dirty="0">
                          <a:solidFill>
                            <a:srgbClr val="FF0000"/>
                          </a:solidFill>
                        </a:rPr>
                        <a:t>er</a:t>
                      </a:r>
                      <a:r>
                        <a:rPr lang="fr-FR" sz="1200" dirty="0">
                          <a:solidFill>
                            <a:srgbClr val="FF0000"/>
                          </a:solidFill>
                        </a:rPr>
                        <a:t> appel 25%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2 000€</a:t>
                      </a:r>
                    </a:p>
                  </a:txBody>
                  <a:tcPr marL="91486" marR="91486" marT="45709" marB="45709">
                    <a:solidFill>
                      <a:schemeClr val="accent2">
                        <a:lumMod val="60000"/>
                        <a:lumOff val="40000"/>
                      </a:schemeClr>
                    </a:solidFill>
                  </a:tcPr>
                </a:tc>
                <a:tc>
                  <a:txBody>
                    <a:bodyPr/>
                    <a:lstStyle/>
                    <a:p>
                      <a:pPr algn="ctr"/>
                      <a:endParaRPr lang="fr-FR" sz="1500" dirty="0"/>
                    </a:p>
                  </a:txBody>
                  <a:tcPr marL="91486" marR="91486" marT="45709" marB="45709">
                    <a:solidFill>
                      <a:schemeClr val="accent2">
                        <a:lumMod val="60000"/>
                        <a:lumOff val="40000"/>
                      </a:schemeClr>
                    </a:solidFill>
                  </a:tcPr>
                </a:tc>
                <a:extLst>
                  <a:ext uri="{0D108BD9-81ED-4DB2-BD59-A6C34878D82A}">
                    <a16:rowId xmlns:a16="http://schemas.microsoft.com/office/drawing/2014/main" val="4105994672"/>
                  </a:ext>
                </a:extLst>
              </a:tr>
              <a:tr h="329743">
                <a:tc>
                  <a:txBody>
                    <a:bodyPr/>
                    <a:lstStyle/>
                    <a:p>
                      <a:pPr algn="ctr"/>
                      <a:r>
                        <a:rPr lang="fr-FR" sz="1200" dirty="0"/>
                        <a:t>01/04/2025</a:t>
                      </a:r>
                    </a:p>
                  </a:txBody>
                  <a:tcPr marL="91486" marR="91486" marT="45709" marB="45709">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Provision de charges courantes</a:t>
                      </a:r>
                      <a:r>
                        <a:rPr lang="fr-FR" sz="1200" baseline="30000" dirty="0"/>
                        <a:t>2eme</a:t>
                      </a:r>
                      <a:r>
                        <a:rPr lang="fr-FR" sz="1200" dirty="0"/>
                        <a:t> trimestre</a:t>
                      </a:r>
                    </a:p>
                  </a:txBody>
                  <a:tcPr marL="91486" marR="91486" marT="45709" marB="45709">
                    <a:solidFill>
                      <a:schemeClr val="accent6">
                        <a:lumMod val="60000"/>
                        <a:lumOff val="40000"/>
                      </a:schemeClr>
                    </a:solidFill>
                  </a:tcPr>
                </a:tc>
                <a:tc>
                  <a:txBody>
                    <a:bodyPr/>
                    <a:lstStyle/>
                    <a:p>
                      <a:pPr algn="ctr"/>
                      <a:r>
                        <a:rPr lang="fr-FR" sz="1500" b="1" dirty="0">
                          <a:solidFill>
                            <a:srgbClr val="0070C0"/>
                          </a:solidFill>
                        </a:rPr>
                        <a:t>250€</a:t>
                      </a:r>
                    </a:p>
                  </a:txBody>
                  <a:tcPr marL="91486" marR="91486" marT="45709" marB="45709">
                    <a:solidFill>
                      <a:schemeClr val="accent6">
                        <a:lumMod val="60000"/>
                        <a:lumOff val="40000"/>
                      </a:schemeClr>
                    </a:solidFill>
                  </a:tcPr>
                </a:tc>
                <a:tc>
                  <a:txBody>
                    <a:bodyPr/>
                    <a:lstStyle/>
                    <a:p>
                      <a:pPr algn="ctr"/>
                      <a:endParaRPr lang="fr-FR" sz="1500" dirty="0"/>
                    </a:p>
                  </a:txBody>
                  <a:tcPr marL="91486" marR="91486" marT="45709" marB="45709">
                    <a:solidFill>
                      <a:schemeClr val="accent6">
                        <a:lumMod val="60000"/>
                        <a:lumOff val="40000"/>
                      </a:schemeClr>
                    </a:solidFill>
                  </a:tcPr>
                </a:tc>
                <a:extLst>
                  <a:ext uri="{0D108BD9-81ED-4DB2-BD59-A6C34878D82A}">
                    <a16:rowId xmlns:a16="http://schemas.microsoft.com/office/drawing/2014/main" val="3241939236"/>
                  </a:ext>
                </a:extLst>
              </a:tr>
              <a:tr h="329743">
                <a:tc>
                  <a:txBody>
                    <a:bodyPr/>
                    <a:lstStyle/>
                    <a:p>
                      <a:pPr algn="ctr"/>
                      <a:r>
                        <a:rPr lang="fr-FR" sz="1200" dirty="0"/>
                        <a:t>01/04/2025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2eme</a:t>
                      </a:r>
                      <a:r>
                        <a:rPr lang="fr-FR" sz="1200" dirty="0">
                          <a:solidFill>
                            <a:srgbClr val="FF0000"/>
                          </a:solidFill>
                        </a:rPr>
                        <a:t> appel 12,5%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1 000€</a:t>
                      </a:r>
                    </a:p>
                  </a:txBody>
                  <a:tcPr marL="91486" marR="91486" marT="45709" marB="45709">
                    <a:solidFill>
                      <a:schemeClr val="accent2">
                        <a:lumMod val="60000"/>
                        <a:lumOff val="40000"/>
                      </a:schemeClr>
                    </a:solidFill>
                  </a:tcPr>
                </a:tc>
                <a:tc>
                  <a:txBody>
                    <a:bodyPr/>
                    <a:lstStyle/>
                    <a:p>
                      <a:pPr algn="ctr"/>
                      <a:endParaRPr lang="fr-FR" sz="1500" dirty="0">
                        <a:solidFill>
                          <a:srgbClr val="FF0000"/>
                        </a:solidFill>
                      </a:endParaRPr>
                    </a:p>
                  </a:txBody>
                  <a:tcPr marL="91486" marR="91486" marT="45709" marB="45709">
                    <a:solidFill>
                      <a:schemeClr val="accent2">
                        <a:lumMod val="60000"/>
                        <a:lumOff val="40000"/>
                      </a:schemeClr>
                    </a:solidFill>
                  </a:tcPr>
                </a:tc>
                <a:extLst>
                  <a:ext uri="{0D108BD9-81ED-4DB2-BD59-A6C34878D82A}">
                    <a16:rowId xmlns:a16="http://schemas.microsoft.com/office/drawing/2014/main" val="10002"/>
                  </a:ext>
                </a:extLst>
              </a:tr>
              <a:tr h="329743">
                <a:tc>
                  <a:txBody>
                    <a:bodyPr/>
                    <a:lstStyle/>
                    <a:p>
                      <a:pPr algn="ctr"/>
                      <a:r>
                        <a:rPr lang="fr-FR" sz="1200" dirty="0"/>
                        <a:t>01/06/2025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3eme</a:t>
                      </a:r>
                      <a:r>
                        <a:rPr lang="fr-FR" sz="1200" dirty="0">
                          <a:solidFill>
                            <a:srgbClr val="FF0000"/>
                          </a:solidFill>
                        </a:rPr>
                        <a:t> appel 18,75%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1 500€</a:t>
                      </a:r>
                    </a:p>
                  </a:txBody>
                  <a:tcPr marL="91486" marR="91486" marT="45709" marB="45709">
                    <a:solidFill>
                      <a:schemeClr val="accent2">
                        <a:lumMod val="60000"/>
                        <a:lumOff val="40000"/>
                      </a:schemeClr>
                    </a:solidFill>
                  </a:tcPr>
                </a:tc>
                <a:tc>
                  <a:txBody>
                    <a:bodyPr/>
                    <a:lstStyle/>
                    <a:p>
                      <a:pPr algn="ctr"/>
                      <a:endParaRPr lang="fr-FR" sz="1500" dirty="0"/>
                    </a:p>
                  </a:txBody>
                  <a:tcPr marL="91486" marR="91486" marT="45709" marB="45709">
                    <a:solidFill>
                      <a:schemeClr val="accent2">
                        <a:lumMod val="60000"/>
                        <a:lumOff val="40000"/>
                      </a:schemeClr>
                    </a:solidFill>
                  </a:tcPr>
                </a:tc>
                <a:extLst>
                  <a:ext uri="{0D108BD9-81ED-4DB2-BD59-A6C34878D82A}">
                    <a16:rowId xmlns:a16="http://schemas.microsoft.com/office/drawing/2014/main" val="138700597"/>
                  </a:ext>
                </a:extLst>
              </a:tr>
              <a:tr h="329743">
                <a:tc>
                  <a:txBody>
                    <a:bodyPr/>
                    <a:lstStyle/>
                    <a:p>
                      <a:pPr algn="ctr"/>
                      <a:r>
                        <a:rPr lang="fr-FR" sz="1200" dirty="0"/>
                        <a:t>01/07/2025</a:t>
                      </a:r>
                    </a:p>
                  </a:txBody>
                  <a:tcPr marL="91486" marR="91486" marT="45709" marB="45709">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Provision de charges courantes</a:t>
                      </a:r>
                      <a:r>
                        <a:rPr lang="fr-FR" sz="1200" baseline="30000" dirty="0"/>
                        <a:t>3eme</a:t>
                      </a:r>
                      <a:r>
                        <a:rPr lang="fr-FR" sz="1200" dirty="0"/>
                        <a:t> trimestre</a:t>
                      </a:r>
                    </a:p>
                  </a:txBody>
                  <a:tcPr marL="91486" marR="91486" marT="45709" marB="45709">
                    <a:solidFill>
                      <a:schemeClr val="accent6">
                        <a:lumMod val="60000"/>
                        <a:lumOff val="40000"/>
                      </a:schemeClr>
                    </a:solidFill>
                  </a:tcPr>
                </a:tc>
                <a:tc>
                  <a:txBody>
                    <a:bodyPr/>
                    <a:lstStyle/>
                    <a:p>
                      <a:pPr algn="ctr"/>
                      <a:r>
                        <a:rPr lang="fr-FR" sz="1500" b="1" dirty="0">
                          <a:solidFill>
                            <a:srgbClr val="0070C0"/>
                          </a:solidFill>
                        </a:rPr>
                        <a:t>250€</a:t>
                      </a:r>
                    </a:p>
                  </a:txBody>
                  <a:tcPr marL="91486" marR="91486" marT="45709" marB="45709">
                    <a:solidFill>
                      <a:schemeClr val="accent6">
                        <a:lumMod val="60000"/>
                        <a:lumOff val="40000"/>
                      </a:schemeClr>
                    </a:solidFill>
                  </a:tcPr>
                </a:tc>
                <a:tc>
                  <a:txBody>
                    <a:bodyPr/>
                    <a:lstStyle/>
                    <a:p>
                      <a:pPr algn="ctr"/>
                      <a:endParaRPr lang="fr-FR" sz="1500" dirty="0"/>
                    </a:p>
                  </a:txBody>
                  <a:tcPr marL="91486" marR="91486" marT="45709" marB="45709">
                    <a:solidFill>
                      <a:schemeClr val="accent6">
                        <a:lumMod val="60000"/>
                        <a:lumOff val="40000"/>
                      </a:schemeClr>
                    </a:solidFill>
                  </a:tcPr>
                </a:tc>
                <a:extLst>
                  <a:ext uri="{0D108BD9-81ED-4DB2-BD59-A6C34878D82A}">
                    <a16:rowId xmlns:a16="http://schemas.microsoft.com/office/drawing/2014/main" val="3425207858"/>
                  </a:ext>
                </a:extLst>
              </a:tr>
              <a:tr h="329743">
                <a:tc>
                  <a:txBody>
                    <a:bodyPr/>
                    <a:lstStyle/>
                    <a:p>
                      <a:pPr algn="ctr"/>
                      <a:r>
                        <a:rPr lang="fr-FR" sz="1200" dirty="0"/>
                        <a:t>01/09/2025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4eme</a:t>
                      </a:r>
                      <a:r>
                        <a:rPr lang="fr-FR" sz="1200" dirty="0">
                          <a:solidFill>
                            <a:srgbClr val="FF0000"/>
                          </a:solidFill>
                        </a:rPr>
                        <a:t> appel 25%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2 000€</a:t>
                      </a:r>
                    </a:p>
                  </a:txBody>
                  <a:tcPr marL="91486" marR="91486" marT="45709" marB="45709">
                    <a:solidFill>
                      <a:schemeClr val="accent2">
                        <a:lumMod val="60000"/>
                        <a:lumOff val="40000"/>
                      </a:schemeClr>
                    </a:solidFill>
                  </a:tcPr>
                </a:tc>
                <a:tc>
                  <a:txBody>
                    <a:bodyPr/>
                    <a:lstStyle/>
                    <a:p>
                      <a:pPr algn="ctr"/>
                      <a:endParaRPr lang="fr-FR" sz="1500" dirty="0"/>
                    </a:p>
                  </a:txBody>
                  <a:tcPr marL="91486" marR="91486" marT="45709" marB="45709">
                    <a:solidFill>
                      <a:schemeClr val="accent2">
                        <a:lumMod val="60000"/>
                        <a:lumOff val="40000"/>
                      </a:schemeClr>
                    </a:solidFill>
                  </a:tcPr>
                </a:tc>
                <a:extLst>
                  <a:ext uri="{0D108BD9-81ED-4DB2-BD59-A6C34878D82A}">
                    <a16:rowId xmlns:a16="http://schemas.microsoft.com/office/drawing/2014/main" val="1113455657"/>
                  </a:ext>
                </a:extLst>
              </a:tr>
              <a:tr h="329743">
                <a:tc>
                  <a:txBody>
                    <a:bodyPr/>
                    <a:lstStyle/>
                    <a:p>
                      <a:pPr algn="ctr"/>
                      <a:r>
                        <a:rPr lang="fr-FR" sz="1200" dirty="0"/>
                        <a:t>01/10/2025</a:t>
                      </a:r>
                    </a:p>
                  </a:txBody>
                  <a:tcPr marL="91486" marR="91486" marT="45709" marB="45709">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Provision de charges courantes </a:t>
                      </a:r>
                      <a:r>
                        <a:rPr lang="fr-FR" sz="1200" baseline="30000" dirty="0"/>
                        <a:t>4eme</a:t>
                      </a:r>
                      <a:r>
                        <a:rPr lang="fr-FR" sz="1200" dirty="0"/>
                        <a:t> trimestre</a:t>
                      </a:r>
                    </a:p>
                  </a:txBody>
                  <a:tcPr marL="91486" marR="91486" marT="45709" marB="45709">
                    <a:solidFill>
                      <a:schemeClr val="accent6">
                        <a:lumMod val="60000"/>
                        <a:lumOff val="40000"/>
                      </a:schemeClr>
                    </a:solidFill>
                  </a:tcPr>
                </a:tc>
                <a:tc>
                  <a:txBody>
                    <a:bodyPr/>
                    <a:lstStyle/>
                    <a:p>
                      <a:pPr algn="ctr"/>
                      <a:r>
                        <a:rPr lang="fr-FR" sz="1500" b="1" dirty="0">
                          <a:solidFill>
                            <a:schemeClr val="accent1">
                              <a:lumMod val="75000"/>
                            </a:schemeClr>
                          </a:solidFill>
                        </a:rPr>
                        <a:t>250€</a:t>
                      </a:r>
                    </a:p>
                  </a:txBody>
                  <a:tcPr marL="91486" marR="91486" marT="45709" marB="45709">
                    <a:solidFill>
                      <a:schemeClr val="accent6">
                        <a:lumMod val="60000"/>
                        <a:lumOff val="40000"/>
                      </a:schemeClr>
                    </a:solidFill>
                  </a:tcPr>
                </a:tc>
                <a:tc>
                  <a:txBody>
                    <a:bodyPr/>
                    <a:lstStyle/>
                    <a:p>
                      <a:pPr algn="ctr"/>
                      <a:endParaRPr lang="fr-FR" sz="1500" dirty="0"/>
                    </a:p>
                  </a:txBody>
                  <a:tcPr marL="91486" marR="91486" marT="45709" marB="45709">
                    <a:solidFill>
                      <a:schemeClr val="accent6">
                        <a:lumMod val="60000"/>
                        <a:lumOff val="40000"/>
                      </a:schemeClr>
                    </a:solidFill>
                  </a:tcPr>
                </a:tc>
                <a:extLst>
                  <a:ext uri="{0D108BD9-81ED-4DB2-BD59-A6C34878D82A}">
                    <a16:rowId xmlns:a16="http://schemas.microsoft.com/office/drawing/2014/main" val="669652300"/>
                  </a:ext>
                </a:extLst>
              </a:tr>
              <a:tr h="329743">
                <a:tc>
                  <a:txBody>
                    <a:bodyPr/>
                    <a:lstStyle/>
                    <a:p>
                      <a:pPr algn="ctr"/>
                      <a:r>
                        <a:rPr lang="fr-FR" sz="1200" dirty="0"/>
                        <a:t>01/11/2025</a:t>
                      </a:r>
                    </a:p>
                  </a:txBody>
                  <a:tcPr marL="91486" marR="91486" marT="45709" marB="45709">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5eme</a:t>
                      </a:r>
                      <a:r>
                        <a:rPr lang="fr-FR" sz="1200" dirty="0">
                          <a:solidFill>
                            <a:srgbClr val="FF0000"/>
                          </a:solidFill>
                        </a:rPr>
                        <a:t> appel 18,75%</a:t>
                      </a:r>
                    </a:p>
                  </a:txBody>
                  <a:tcPr marL="91486" marR="91486" marT="45709" marB="45709">
                    <a:solidFill>
                      <a:schemeClr val="accent2">
                        <a:lumMod val="40000"/>
                        <a:lumOff val="60000"/>
                      </a:schemeClr>
                    </a:solidFill>
                  </a:tcPr>
                </a:tc>
                <a:tc>
                  <a:txBody>
                    <a:bodyPr/>
                    <a:lstStyle/>
                    <a:p>
                      <a:pPr algn="ctr"/>
                      <a:r>
                        <a:rPr lang="fr-FR" sz="1500" b="1" dirty="0">
                          <a:solidFill>
                            <a:srgbClr val="C00000"/>
                          </a:solidFill>
                        </a:rPr>
                        <a:t>1 500€</a:t>
                      </a:r>
                    </a:p>
                  </a:txBody>
                  <a:tcPr marL="91486" marR="91486" marT="45709" marB="45709">
                    <a:solidFill>
                      <a:schemeClr val="accent2">
                        <a:lumMod val="40000"/>
                        <a:lumOff val="60000"/>
                      </a:schemeClr>
                    </a:solidFill>
                  </a:tcPr>
                </a:tc>
                <a:tc>
                  <a:txBody>
                    <a:bodyPr/>
                    <a:lstStyle/>
                    <a:p>
                      <a:pPr algn="ctr"/>
                      <a:endParaRPr lang="fr-FR" sz="1500" b="1" dirty="0">
                        <a:solidFill>
                          <a:srgbClr val="C00000"/>
                        </a:solidFill>
                      </a:endParaRPr>
                    </a:p>
                  </a:txBody>
                  <a:tcPr marL="91486" marR="91486" marT="45709" marB="45709">
                    <a:solidFill>
                      <a:schemeClr val="accent2">
                        <a:lumMod val="40000"/>
                        <a:lumOff val="60000"/>
                      </a:schemeClr>
                    </a:solidFill>
                  </a:tcPr>
                </a:tc>
                <a:extLst>
                  <a:ext uri="{0D108BD9-81ED-4DB2-BD59-A6C34878D82A}">
                    <a16:rowId xmlns:a16="http://schemas.microsoft.com/office/drawing/2014/main" val="2853401765"/>
                  </a:ext>
                </a:extLst>
              </a:tr>
              <a:tr h="329743">
                <a:tc>
                  <a:txBody>
                    <a:bodyPr/>
                    <a:lstStyle/>
                    <a:p>
                      <a:pPr algn="ctr"/>
                      <a:r>
                        <a:rPr lang="fr-FR" sz="1200" dirty="0"/>
                        <a:t>31/12/2025</a:t>
                      </a:r>
                    </a:p>
                  </a:txBody>
                  <a:tcPr marL="91486" marR="91486" marT="45709" marB="45709">
                    <a:solidFill>
                      <a:schemeClr val="bg1">
                        <a:lumMod val="50000"/>
                      </a:schemeClr>
                    </a:solidFill>
                  </a:tcPr>
                </a:tc>
                <a:tc>
                  <a:txBody>
                    <a:bodyPr/>
                    <a:lstStyle/>
                    <a:p>
                      <a:pPr algn="ctr"/>
                      <a:r>
                        <a:rPr lang="fr-FR" sz="1200" dirty="0"/>
                        <a:t>Régularisation des charges courantes</a:t>
                      </a:r>
                    </a:p>
                  </a:txBody>
                  <a:tcPr marL="91486" marR="91486" marT="45709" marB="45709">
                    <a:solidFill>
                      <a:schemeClr val="bg1">
                        <a:lumMod val="50000"/>
                      </a:schemeClr>
                    </a:solidFill>
                  </a:tcPr>
                </a:tc>
                <a:tc>
                  <a:txBody>
                    <a:bodyPr/>
                    <a:lstStyle/>
                    <a:p>
                      <a:pPr algn="ctr"/>
                      <a:endParaRPr lang="fr-FR" sz="1500" dirty="0"/>
                    </a:p>
                  </a:txBody>
                  <a:tcPr marL="91486" marR="91486" marT="45709" marB="45709">
                    <a:solidFill>
                      <a:schemeClr val="bg1">
                        <a:lumMod val="50000"/>
                      </a:schemeClr>
                    </a:solidFill>
                  </a:tcPr>
                </a:tc>
                <a:tc>
                  <a:txBody>
                    <a:bodyPr/>
                    <a:lstStyle/>
                    <a:p>
                      <a:pPr algn="ctr"/>
                      <a:r>
                        <a:rPr lang="fr-FR" sz="1500" b="1" dirty="0">
                          <a:solidFill>
                            <a:srgbClr val="0070C0"/>
                          </a:solidFill>
                        </a:rPr>
                        <a:t>1 000€</a:t>
                      </a:r>
                    </a:p>
                  </a:txBody>
                  <a:tcPr marL="91486" marR="91486" marT="45709" marB="45709">
                    <a:solidFill>
                      <a:schemeClr val="bg1">
                        <a:lumMod val="50000"/>
                      </a:schemeClr>
                    </a:solidFill>
                  </a:tcPr>
                </a:tc>
                <a:extLst>
                  <a:ext uri="{0D108BD9-81ED-4DB2-BD59-A6C34878D82A}">
                    <a16:rowId xmlns:a16="http://schemas.microsoft.com/office/drawing/2014/main" val="2578624012"/>
                  </a:ext>
                </a:extLst>
              </a:tr>
              <a:tr h="329743">
                <a:tc>
                  <a:txBody>
                    <a:bodyPr/>
                    <a:lstStyle/>
                    <a:p>
                      <a:pPr algn="ctr"/>
                      <a:r>
                        <a:rPr lang="fr-FR" sz="1200" dirty="0"/>
                        <a:t>31/12/2025</a:t>
                      </a:r>
                    </a:p>
                  </a:txBody>
                  <a:tcPr marL="91486" marR="91486" marT="45709" marB="45709">
                    <a:solidFill>
                      <a:schemeClr val="accent2">
                        <a:lumMod val="50000"/>
                      </a:schemeClr>
                    </a:solidFill>
                  </a:tcPr>
                </a:tc>
                <a:tc>
                  <a:txBody>
                    <a:bodyPr/>
                    <a:lstStyle/>
                    <a:p>
                      <a:pPr algn="ctr"/>
                      <a:r>
                        <a:rPr lang="fr-FR" sz="1200" dirty="0"/>
                        <a:t>Régularisation des charges travaux</a:t>
                      </a:r>
                    </a:p>
                  </a:txBody>
                  <a:tcPr marL="91486" marR="91486" marT="45709" marB="45709">
                    <a:solidFill>
                      <a:schemeClr val="accent2">
                        <a:lumMod val="50000"/>
                      </a:schemeClr>
                    </a:solidFill>
                  </a:tcPr>
                </a:tc>
                <a:tc>
                  <a:txBody>
                    <a:bodyPr/>
                    <a:lstStyle/>
                    <a:p>
                      <a:pPr algn="ctr"/>
                      <a:endParaRPr lang="fr-FR" sz="1500" dirty="0"/>
                    </a:p>
                  </a:txBody>
                  <a:tcPr marL="91486" marR="91486" marT="45709" marB="45709">
                    <a:solidFill>
                      <a:schemeClr val="accent2">
                        <a:lumMod val="50000"/>
                      </a:schemeClr>
                    </a:solidFill>
                  </a:tcPr>
                </a:tc>
                <a:tc>
                  <a:txBody>
                    <a:bodyPr/>
                    <a:lstStyle/>
                    <a:p>
                      <a:pPr algn="ctr"/>
                      <a:r>
                        <a:rPr lang="fr-FR" sz="1500" b="1" dirty="0">
                          <a:solidFill>
                            <a:schemeClr val="accent1">
                              <a:lumMod val="40000"/>
                              <a:lumOff val="60000"/>
                            </a:schemeClr>
                          </a:solidFill>
                        </a:rPr>
                        <a:t>8 000€</a:t>
                      </a:r>
                    </a:p>
                  </a:txBody>
                  <a:tcPr marL="91486" marR="91486" marT="45709" marB="45709">
                    <a:solidFill>
                      <a:schemeClr val="accent2">
                        <a:lumMod val="50000"/>
                      </a:schemeClr>
                    </a:solidFill>
                  </a:tcPr>
                </a:tc>
                <a:extLst>
                  <a:ext uri="{0D108BD9-81ED-4DB2-BD59-A6C34878D82A}">
                    <a16:rowId xmlns:a16="http://schemas.microsoft.com/office/drawing/2014/main" val="651430599"/>
                  </a:ext>
                </a:extLst>
              </a:tr>
              <a:tr h="329743">
                <a:tc>
                  <a:txBody>
                    <a:bodyPr/>
                    <a:lstStyle/>
                    <a:p>
                      <a:pPr algn="ctr"/>
                      <a:r>
                        <a:rPr lang="fr-FR" sz="1200" dirty="0"/>
                        <a:t>Sous total</a:t>
                      </a:r>
                    </a:p>
                  </a:txBody>
                  <a:tcPr marL="91486" marR="91486" marT="45709" marB="45709">
                    <a:solidFill>
                      <a:srgbClr val="FF0000"/>
                    </a:solidFill>
                  </a:tcPr>
                </a:tc>
                <a:tc>
                  <a:txBody>
                    <a:bodyPr/>
                    <a:lstStyle/>
                    <a:p>
                      <a:pPr algn="ctr"/>
                      <a:endParaRPr lang="fr-FR" sz="1200" dirty="0"/>
                    </a:p>
                  </a:txBody>
                  <a:tcPr marL="91486" marR="91486" marT="45709" marB="45709">
                    <a:solidFill>
                      <a:srgbClr val="FF0000"/>
                    </a:solidFill>
                  </a:tcPr>
                </a:tc>
                <a:tc>
                  <a:txBody>
                    <a:bodyPr/>
                    <a:lstStyle/>
                    <a:p>
                      <a:pPr algn="ctr"/>
                      <a:r>
                        <a:rPr lang="fr-FR" sz="1500" dirty="0"/>
                        <a:t>0€</a:t>
                      </a:r>
                    </a:p>
                  </a:txBody>
                  <a:tcPr marL="91486" marR="91486" marT="45709" marB="45709">
                    <a:solidFill>
                      <a:srgbClr val="FF0000"/>
                    </a:solidFill>
                  </a:tcPr>
                </a:tc>
                <a:tc>
                  <a:txBody>
                    <a:bodyPr/>
                    <a:lstStyle/>
                    <a:p>
                      <a:pPr algn="ctr"/>
                      <a:endParaRPr lang="fr-FR" sz="1500" b="1" dirty="0">
                        <a:solidFill>
                          <a:srgbClr val="C00000"/>
                        </a:solidFill>
                      </a:endParaRPr>
                    </a:p>
                  </a:txBody>
                  <a:tcPr marL="91486" marR="91486" marT="45709" marB="45709">
                    <a:solidFill>
                      <a:srgbClr val="FF0000"/>
                    </a:solidFill>
                  </a:tcPr>
                </a:tc>
                <a:extLst>
                  <a:ext uri="{0D108BD9-81ED-4DB2-BD59-A6C34878D82A}">
                    <a16:rowId xmlns:a16="http://schemas.microsoft.com/office/drawing/2014/main" val="3832439879"/>
                  </a:ext>
                </a:extLst>
              </a:tr>
              <a:tr h="329743">
                <a:tc>
                  <a:txBody>
                    <a:bodyPr/>
                    <a:lstStyle/>
                    <a:p>
                      <a:pPr algn="ctr"/>
                      <a:r>
                        <a:rPr lang="fr-FR" sz="1200" dirty="0"/>
                        <a:t>31/12/2025</a:t>
                      </a:r>
                    </a:p>
                  </a:txBody>
                  <a:tcPr marL="91486" marR="91486" marT="45709" marB="45709">
                    <a:solidFill>
                      <a:srgbClr val="FFC000"/>
                    </a:solidFill>
                  </a:tcPr>
                </a:tc>
                <a:tc>
                  <a:txBody>
                    <a:bodyPr/>
                    <a:lstStyle/>
                    <a:p>
                      <a:pPr algn="ctr"/>
                      <a:r>
                        <a:rPr lang="fr-FR" sz="1200" dirty="0"/>
                        <a:t>Régularisation des charges courantes</a:t>
                      </a:r>
                    </a:p>
                  </a:txBody>
                  <a:tcPr marL="91486" marR="91486" marT="45709" marB="45709">
                    <a:solidFill>
                      <a:srgbClr val="FFC000"/>
                    </a:solidFill>
                  </a:tcPr>
                </a:tc>
                <a:tc>
                  <a:txBody>
                    <a:bodyPr/>
                    <a:lstStyle/>
                    <a:p>
                      <a:pPr algn="ctr"/>
                      <a:r>
                        <a:rPr lang="fr-FR" sz="1500" dirty="0"/>
                        <a:t>965 €</a:t>
                      </a:r>
                    </a:p>
                  </a:txBody>
                  <a:tcPr marL="91486" marR="91486" marT="45709" marB="45709">
                    <a:solidFill>
                      <a:srgbClr val="FFC000"/>
                    </a:solidFill>
                  </a:tcPr>
                </a:tc>
                <a:tc>
                  <a:txBody>
                    <a:bodyPr/>
                    <a:lstStyle/>
                    <a:p>
                      <a:pPr algn="ctr"/>
                      <a:endParaRPr lang="fr-FR" sz="1500" dirty="0"/>
                    </a:p>
                  </a:txBody>
                  <a:tcPr marL="91486" marR="91486" marT="45709" marB="45709">
                    <a:solidFill>
                      <a:srgbClr val="FFC000"/>
                    </a:solidFill>
                  </a:tcPr>
                </a:tc>
                <a:extLst>
                  <a:ext uri="{0D108BD9-81ED-4DB2-BD59-A6C34878D82A}">
                    <a16:rowId xmlns:a16="http://schemas.microsoft.com/office/drawing/2014/main" val="1538462754"/>
                  </a:ext>
                </a:extLst>
              </a:tr>
              <a:tr h="329743">
                <a:tc>
                  <a:txBody>
                    <a:bodyPr/>
                    <a:lstStyle/>
                    <a:p>
                      <a:pPr algn="ctr"/>
                      <a:r>
                        <a:rPr lang="fr-FR" sz="1200" dirty="0"/>
                        <a:t>31/12/2025</a:t>
                      </a:r>
                    </a:p>
                  </a:txBody>
                  <a:tcPr marL="91486" marR="91486" marT="45709" marB="45709">
                    <a:solidFill>
                      <a:schemeClr val="accent3">
                        <a:lumMod val="75000"/>
                      </a:schemeClr>
                    </a:solidFill>
                  </a:tcPr>
                </a:tc>
                <a:tc>
                  <a:txBody>
                    <a:bodyPr/>
                    <a:lstStyle/>
                    <a:p>
                      <a:pPr algn="ctr"/>
                      <a:r>
                        <a:rPr lang="fr-FR" sz="1200" dirty="0"/>
                        <a:t>Régularisation des charges travaux</a:t>
                      </a:r>
                    </a:p>
                  </a:txBody>
                  <a:tcPr marL="91486" marR="91486" marT="45709" marB="45709">
                    <a:solidFill>
                      <a:schemeClr val="accent3">
                        <a:lumMod val="75000"/>
                      </a:schemeClr>
                    </a:solidFill>
                  </a:tcPr>
                </a:tc>
                <a:tc>
                  <a:txBody>
                    <a:bodyPr/>
                    <a:lstStyle/>
                    <a:p>
                      <a:pPr algn="ctr"/>
                      <a:r>
                        <a:rPr lang="fr-FR" sz="1500" dirty="0"/>
                        <a:t>9100€</a:t>
                      </a:r>
                    </a:p>
                  </a:txBody>
                  <a:tcPr marL="91486" marR="91486" marT="45709" marB="45709">
                    <a:solidFill>
                      <a:schemeClr val="accent3">
                        <a:lumMod val="75000"/>
                      </a:schemeClr>
                    </a:solidFill>
                  </a:tcPr>
                </a:tc>
                <a:tc>
                  <a:txBody>
                    <a:bodyPr/>
                    <a:lstStyle/>
                    <a:p>
                      <a:pPr algn="ctr"/>
                      <a:endParaRPr lang="fr-FR" sz="1500" dirty="0"/>
                    </a:p>
                  </a:txBody>
                  <a:tcPr marL="91486" marR="91486" marT="45709" marB="45709">
                    <a:solidFill>
                      <a:schemeClr val="accent3">
                        <a:lumMod val="75000"/>
                      </a:schemeClr>
                    </a:solidFill>
                  </a:tcPr>
                </a:tc>
                <a:extLst>
                  <a:ext uri="{0D108BD9-81ED-4DB2-BD59-A6C34878D82A}">
                    <a16:rowId xmlns:a16="http://schemas.microsoft.com/office/drawing/2014/main" val="1557224366"/>
                  </a:ext>
                </a:extLst>
              </a:tr>
              <a:tr h="338332">
                <a:tc gridSpan="2">
                  <a:txBody>
                    <a:bodyPr/>
                    <a:lstStyle/>
                    <a:p>
                      <a:pPr algn="ctr"/>
                      <a:r>
                        <a:rPr lang="fr-FR" sz="2400" b="1" dirty="0"/>
                        <a:t>Solde </a:t>
                      </a:r>
                    </a:p>
                  </a:txBody>
                  <a:tcPr marL="91486" marR="91486" marT="45709" marB="45709">
                    <a:solidFill>
                      <a:schemeClr val="accent6">
                        <a:lumMod val="60000"/>
                        <a:lumOff val="40000"/>
                      </a:schemeClr>
                    </a:solidFill>
                  </a:tcPr>
                </a:tc>
                <a:tc hMerge="1">
                  <a:txBody>
                    <a:bodyPr/>
                    <a:lstStyle/>
                    <a:p>
                      <a:endParaRPr lang="fr-FR" sz="1600" dirty="0"/>
                    </a:p>
                  </a:txBody>
                  <a:tcPr marL="91486" marR="91486" marT="45709" marB="45709"/>
                </a:tc>
                <a:tc>
                  <a:txBody>
                    <a:bodyPr/>
                    <a:lstStyle/>
                    <a:p>
                      <a:pPr algn="ctr"/>
                      <a:r>
                        <a:rPr lang="fr-FR" sz="2400" b="1" dirty="0">
                          <a:solidFill>
                            <a:srgbClr val="C00000"/>
                          </a:solidFill>
                        </a:rPr>
                        <a:t>10 065 €</a:t>
                      </a:r>
                    </a:p>
                  </a:txBody>
                  <a:tcPr marL="91486" marR="91486" marT="45709" marB="45709">
                    <a:solidFill>
                      <a:schemeClr val="accent6">
                        <a:lumMod val="60000"/>
                        <a:lumOff val="40000"/>
                      </a:schemeClr>
                    </a:solidFill>
                  </a:tcPr>
                </a:tc>
                <a:tc>
                  <a:txBody>
                    <a:bodyPr/>
                    <a:lstStyle/>
                    <a:p>
                      <a:pPr algn="ctr"/>
                      <a:endParaRPr lang="fr-FR" sz="2400" b="1" dirty="0">
                        <a:solidFill>
                          <a:srgbClr val="C00000"/>
                        </a:solidFill>
                      </a:endParaRPr>
                    </a:p>
                  </a:txBody>
                  <a:tcPr marL="91486" marR="91486" marT="45709" marB="45709">
                    <a:solidFill>
                      <a:schemeClr val="accent6">
                        <a:lumMod val="60000"/>
                        <a:lumOff val="40000"/>
                      </a:schemeClr>
                    </a:solidFill>
                  </a:tcPr>
                </a:tc>
                <a:extLst>
                  <a:ext uri="{0D108BD9-81ED-4DB2-BD59-A6C34878D82A}">
                    <a16:rowId xmlns:a16="http://schemas.microsoft.com/office/drawing/2014/main" val="10004"/>
                  </a:ext>
                </a:extLst>
              </a:tr>
            </a:tbl>
          </a:graphicData>
        </a:graphic>
      </p:graphicFrame>
      <p:pic>
        <p:nvPicPr>
          <p:cNvPr id="2" name="Image 1">
            <a:extLst>
              <a:ext uri="{FF2B5EF4-FFF2-40B4-BE49-F238E27FC236}">
                <a16:creationId xmlns:a16="http://schemas.microsoft.com/office/drawing/2014/main" id="{9C49E07E-A5B3-04D7-37CB-E3F0236687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8140" y="85607"/>
            <a:ext cx="653637" cy="640283"/>
          </a:xfrm>
          <a:prstGeom prst="rect">
            <a:avLst/>
          </a:prstGeom>
        </p:spPr>
      </p:pic>
    </p:spTree>
    <p:extLst>
      <p:ext uri="{BB962C8B-B14F-4D97-AF65-F5344CB8AC3E}">
        <p14:creationId xmlns:p14="http://schemas.microsoft.com/office/powerpoint/2010/main" val="199474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659" y="122222"/>
            <a:ext cx="11968681" cy="6590923"/>
          </a:xfrm>
          <a:solidFill>
            <a:schemeClr val="accent6">
              <a:lumMod val="20000"/>
              <a:lumOff val="80000"/>
            </a:schemeClr>
          </a:solidFill>
        </p:spPr>
        <p:txBody>
          <a:bodyPr>
            <a:normAutofit/>
          </a:bodyPr>
          <a:lstStyle/>
          <a:p>
            <a:pPr algn="ctr"/>
            <a:br>
              <a:rPr lang="fr-FR" sz="6000" b="1"/>
            </a:br>
            <a:br>
              <a:rPr lang="fr-FR" sz="6000" b="1"/>
            </a:br>
            <a:endParaRPr lang="fr-FR" sz="6000" dirty="0"/>
          </a:p>
        </p:txBody>
      </p:sp>
      <p:graphicFrame>
        <p:nvGraphicFramePr>
          <p:cNvPr id="3" name="Tableau 2">
            <a:extLst>
              <a:ext uri="{FF2B5EF4-FFF2-40B4-BE49-F238E27FC236}">
                <a16:creationId xmlns:a16="http://schemas.microsoft.com/office/drawing/2014/main" id="{2D6531DE-760C-4041-8A2C-86EF4D73A1E5}"/>
              </a:ext>
            </a:extLst>
          </p:cNvPr>
          <p:cNvGraphicFramePr>
            <a:graphicFrameLocks noGrp="1"/>
          </p:cNvGraphicFramePr>
          <p:nvPr/>
        </p:nvGraphicFramePr>
        <p:xfrm>
          <a:off x="5508172" y="144855"/>
          <a:ext cx="6502758" cy="6568290"/>
        </p:xfrm>
        <a:graphic>
          <a:graphicData uri="http://schemas.openxmlformats.org/drawingml/2006/table">
            <a:tbl>
              <a:tblPr firstRow="1" bandRow="1">
                <a:tableStyleId>{7DF18680-E054-41AD-8BC1-D1AEF772440D}</a:tableStyleId>
              </a:tblPr>
              <a:tblGrid>
                <a:gridCol w="1678220">
                  <a:extLst>
                    <a:ext uri="{9D8B030D-6E8A-4147-A177-3AD203B41FA5}">
                      <a16:colId xmlns:a16="http://schemas.microsoft.com/office/drawing/2014/main" val="2762310267"/>
                    </a:ext>
                  </a:extLst>
                </a:gridCol>
                <a:gridCol w="1938917">
                  <a:extLst>
                    <a:ext uri="{9D8B030D-6E8A-4147-A177-3AD203B41FA5}">
                      <a16:colId xmlns:a16="http://schemas.microsoft.com/office/drawing/2014/main" val="121786801"/>
                    </a:ext>
                  </a:extLst>
                </a:gridCol>
                <a:gridCol w="1531805">
                  <a:extLst>
                    <a:ext uri="{9D8B030D-6E8A-4147-A177-3AD203B41FA5}">
                      <a16:colId xmlns:a16="http://schemas.microsoft.com/office/drawing/2014/main" val="203294514"/>
                    </a:ext>
                  </a:extLst>
                </a:gridCol>
                <a:gridCol w="1353816">
                  <a:extLst>
                    <a:ext uri="{9D8B030D-6E8A-4147-A177-3AD203B41FA5}">
                      <a16:colId xmlns:a16="http://schemas.microsoft.com/office/drawing/2014/main" val="2623340228"/>
                    </a:ext>
                  </a:extLst>
                </a:gridCol>
              </a:tblGrid>
              <a:tr h="1596883">
                <a:tc>
                  <a:txBody>
                    <a:bodyPr/>
                    <a:lstStyle/>
                    <a:p>
                      <a:pPr algn="ctr"/>
                      <a:r>
                        <a:rPr lang="fr-FR" dirty="0"/>
                        <a:t>Charges reparties par clé de répartition</a:t>
                      </a:r>
                    </a:p>
                  </a:txBody>
                  <a:tcPr/>
                </a:tc>
                <a:tc>
                  <a:txBody>
                    <a:bodyPr/>
                    <a:lstStyle/>
                    <a:p>
                      <a:pPr algn="ctr"/>
                      <a:endParaRPr lang="fr-FR" dirty="0"/>
                    </a:p>
                    <a:p>
                      <a:pPr algn="ctr"/>
                      <a:r>
                        <a:rPr lang="fr-FR" dirty="0"/>
                        <a:t>Budget prévisionnel</a:t>
                      </a:r>
                    </a:p>
                  </a:txBody>
                  <a:tcPr/>
                </a:tc>
                <a:tc>
                  <a:txBody>
                    <a:bodyPr/>
                    <a:lstStyle/>
                    <a:p>
                      <a:pPr algn="ctr"/>
                      <a:endParaRPr lang="fr-FR" dirty="0"/>
                    </a:p>
                    <a:p>
                      <a:pPr algn="ctr"/>
                      <a:r>
                        <a:rPr lang="fr-FR" dirty="0"/>
                        <a:t>Charges constatées</a:t>
                      </a:r>
                    </a:p>
                  </a:txBody>
                  <a:tcPr/>
                </a:tc>
                <a:tc>
                  <a:txBody>
                    <a:bodyPr/>
                    <a:lstStyle/>
                    <a:p>
                      <a:pPr algn="ctr"/>
                      <a:endParaRPr lang="fr-FR" dirty="0"/>
                    </a:p>
                    <a:p>
                      <a:pPr algn="ctr"/>
                      <a:endParaRPr lang="fr-FR" dirty="0"/>
                    </a:p>
                    <a:p>
                      <a:pPr algn="ctr"/>
                      <a:r>
                        <a:rPr lang="fr-FR" dirty="0"/>
                        <a:t>Solde </a:t>
                      </a:r>
                    </a:p>
                  </a:txBody>
                  <a:tcPr/>
                </a:tc>
                <a:extLst>
                  <a:ext uri="{0D108BD9-81ED-4DB2-BD59-A6C34878D82A}">
                    <a16:rowId xmlns:a16="http://schemas.microsoft.com/office/drawing/2014/main" val="3919666955"/>
                  </a:ext>
                </a:extLst>
              </a:tr>
              <a:tr h="1719720">
                <a:tc>
                  <a:txBody>
                    <a:bodyPr/>
                    <a:lstStyle/>
                    <a:p>
                      <a:pPr algn="ctr"/>
                      <a:r>
                        <a:rPr lang="fr-FR" dirty="0">
                          <a:highlight>
                            <a:srgbClr val="FFFF00"/>
                          </a:highlight>
                        </a:rPr>
                        <a:t>Clé générale</a:t>
                      </a:r>
                    </a:p>
                    <a:p>
                      <a:pPr algn="ctr"/>
                      <a:endParaRPr lang="fr-FR" dirty="0"/>
                    </a:p>
                    <a:p>
                      <a:pPr marL="285750" indent="-285750" algn="ctr">
                        <a:buFontTx/>
                        <a:buChar char="-"/>
                      </a:pPr>
                      <a:r>
                        <a:rPr lang="fr-FR" sz="1200" dirty="0"/>
                        <a:t>Assurance</a:t>
                      </a:r>
                    </a:p>
                    <a:p>
                      <a:pPr marL="285750" indent="-285750" algn="ctr">
                        <a:buFontTx/>
                        <a:buChar char="-"/>
                      </a:pPr>
                      <a:r>
                        <a:rPr lang="fr-FR" sz="1200" dirty="0"/>
                        <a:t>Honoraires de syndic</a:t>
                      </a:r>
                    </a:p>
                    <a:p>
                      <a:pPr marL="285750" indent="-285750" algn="ctr">
                        <a:buFontTx/>
                        <a:buChar char="-"/>
                      </a:pPr>
                      <a:r>
                        <a:rPr lang="fr-FR" sz="1200" dirty="0"/>
                        <a:t>Electricité des paries communes </a:t>
                      </a:r>
                    </a:p>
                  </a:txBody>
                  <a:tcPr/>
                </a:tc>
                <a:tc>
                  <a:txBody>
                    <a:bodyPr/>
                    <a:lstStyle/>
                    <a:p>
                      <a:pPr algn="ctr"/>
                      <a:endParaRPr lang="fr-FR" dirty="0"/>
                    </a:p>
                    <a:p>
                      <a:pPr algn="ctr"/>
                      <a:endParaRPr lang="fr-FR" dirty="0"/>
                    </a:p>
                    <a:p>
                      <a:pPr algn="ctr"/>
                      <a:r>
                        <a:rPr lang="fr-FR" dirty="0"/>
                        <a:t>120 000€</a:t>
                      </a:r>
                    </a:p>
                  </a:txBody>
                  <a:tcPr/>
                </a:tc>
                <a:tc>
                  <a:txBody>
                    <a:bodyPr/>
                    <a:lstStyle/>
                    <a:p>
                      <a:pPr algn="ctr"/>
                      <a:r>
                        <a:rPr lang="fr-FR" dirty="0"/>
                        <a:t> </a:t>
                      </a:r>
                    </a:p>
                    <a:p>
                      <a:pPr algn="ctr"/>
                      <a:endParaRPr lang="fr-FR" dirty="0"/>
                    </a:p>
                    <a:p>
                      <a:pPr algn="ctr"/>
                      <a:r>
                        <a:rPr lang="fr-FR" dirty="0"/>
                        <a:t>97 670 €</a:t>
                      </a:r>
                    </a:p>
                  </a:txBody>
                  <a:tcPr/>
                </a:tc>
                <a:tc>
                  <a:txBody>
                    <a:bodyPr/>
                    <a:lstStyle/>
                    <a:p>
                      <a:pPr algn="ctr"/>
                      <a:endParaRPr lang="fr-FR" sz="2000" dirty="0"/>
                    </a:p>
                    <a:p>
                      <a:pPr algn="ctr"/>
                      <a:endParaRPr lang="fr-FR" sz="2000" dirty="0"/>
                    </a:p>
                    <a:p>
                      <a:pPr algn="ctr"/>
                      <a:r>
                        <a:rPr lang="fr-FR" sz="2000" b="1" dirty="0">
                          <a:solidFill>
                            <a:schemeClr val="accent6"/>
                          </a:solidFill>
                        </a:rPr>
                        <a:t>+ 22 330 €</a:t>
                      </a:r>
                    </a:p>
                  </a:txBody>
                  <a:tcPr/>
                </a:tc>
                <a:extLst>
                  <a:ext uri="{0D108BD9-81ED-4DB2-BD59-A6C34878D82A}">
                    <a16:rowId xmlns:a16="http://schemas.microsoft.com/office/drawing/2014/main" val="522687620"/>
                  </a:ext>
                </a:extLst>
              </a:tr>
              <a:tr h="1380169">
                <a:tc>
                  <a:txBody>
                    <a:bodyPr/>
                    <a:lstStyle/>
                    <a:p>
                      <a:pPr algn="ctr"/>
                      <a:r>
                        <a:rPr lang="fr-FR" dirty="0">
                          <a:highlight>
                            <a:srgbClr val="00FF00"/>
                          </a:highlight>
                        </a:rPr>
                        <a:t>Clé chauffage</a:t>
                      </a:r>
                    </a:p>
                    <a:p>
                      <a:pPr algn="ctr"/>
                      <a:endParaRPr lang="fr-FR" dirty="0"/>
                    </a:p>
                    <a:p>
                      <a:pPr marL="285750" indent="-285750" algn="ctr">
                        <a:buFontTx/>
                        <a:buChar char="-"/>
                      </a:pPr>
                      <a:r>
                        <a:rPr lang="fr-FR" sz="1200" dirty="0"/>
                        <a:t>Energie</a:t>
                      </a:r>
                    </a:p>
                    <a:p>
                      <a:pPr marL="285750" indent="-285750" algn="ctr">
                        <a:buFontTx/>
                        <a:buChar char="-"/>
                      </a:pPr>
                      <a:r>
                        <a:rPr lang="fr-FR" sz="1200" dirty="0"/>
                        <a:t>Contrat d’entretien</a:t>
                      </a:r>
                    </a:p>
                    <a:p>
                      <a:pPr marL="285750" indent="-285750" algn="ctr">
                        <a:buFontTx/>
                        <a:buChar char="-"/>
                      </a:pPr>
                      <a:r>
                        <a:rPr lang="fr-FR" sz="1200" dirty="0"/>
                        <a:t>Electricité </a:t>
                      </a:r>
                    </a:p>
                  </a:txBody>
                  <a:tcPr/>
                </a:tc>
                <a:tc>
                  <a:txBody>
                    <a:bodyPr/>
                    <a:lstStyle/>
                    <a:p>
                      <a:pPr algn="ctr"/>
                      <a:endParaRPr lang="fr-FR" dirty="0"/>
                    </a:p>
                    <a:p>
                      <a:pPr algn="ctr"/>
                      <a:endParaRPr lang="fr-FR" dirty="0"/>
                    </a:p>
                    <a:p>
                      <a:pPr algn="ctr"/>
                      <a:r>
                        <a:rPr lang="fr-FR" dirty="0"/>
                        <a:t>50 000€</a:t>
                      </a:r>
                    </a:p>
                  </a:txBody>
                  <a:tcPr/>
                </a:tc>
                <a:tc>
                  <a:txBody>
                    <a:bodyPr/>
                    <a:lstStyle/>
                    <a:p>
                      <a:pPr algn="ctr"/>
                      <a:endParaRPr lang="fr-FR" dirty="0"/>
                    </a:p>
                    <a:p>
                      <a:pPr algn="ctr"/>
                      <a:endParaRPr lang="fr-FR" dirty="0"/>
                    </a:p>
                    <a:p>
                      <a:pPr algn="ctr"/>
                      <a:r>
                        <a:rPr lang="fr-FR" dirty="0"/>
                        <a:t> 65 580€</a:t>
                      </a:r>
                    </a:p>
                  </a:txBody>
                  <a:tcPr/>
                </a:tc>
                <a:tc>
                  <a:txBody>
                    <a:bodyPr/>
                    <a:lstStyle/>
                    <a:p>
                      <a:pPr algn="ctr"/>
                      <a:endParaRPr lang="fr-FR" sz="2000" dirty="0"/>
                    </a:p>
                    <a:p>
                      <a:pPr algn="ctr"/>
                      <a:endParaRPr lang="fr-FR" sz="900" dirty="0"/>
                    </a:p>
                    <a:p>
                      <a:pPr algn="ctr"/>
                      <a:r>
                        <a:rPr lang="fr-FR" sz="2000" b="1" dirty="0">
                          <a:solidFill>
                            <a:srgbClr val="FF0000"/>
                          </a:solidFill>
                        </a:rPr>
                        <a:t>- 15 580€</a:t>
                      </a:r>
                    </a:p>
                  </a:txBody>
                  <a:tcPr/>
                </a:tc>
                <a:extLst>
                  <a:ext uri="{0D108BD9-81ED-4DB2-BD59-A6C34878D82A}">
                    <a16:rowId xmlns:a16="http://schemas.microsoft.com/office/drawing/2014/main" val="1947994869"/>
                  </a:ext>
                </a:extLst>
              </a:tr>
              <a:tr h="1380169">
                <a:tc>
                  <a:txBody>
                    <a:bodyPr/>
                    <a:lstStyle/>
                    <a:p>
                      <a:pPr algn="ctr"/>
                      <a:r>
                        <a:rPr lang="fr-FR" dirty="0">
                          <a:highlight>
                            <a:srgbClr val="FF0000"/>
                          </a:highlight>
                        </a:rPr>
                        <a:t>Clé ascenseur</a:t>
                      </a:r>
                    </a:p>
                    <a:p>
                      <a:pPr algn="ctr"/>
                      <a:endParaRPr lang="fr-FR" dirty="0"/>
                    </a:p>
                    <a:p>
                      <a:pPr marL="285750" indent="-285750" algn="ctr">
                        <a:buFontTx/>
                        <a:buChar char="-"/>
                      </a:pPr>
                      <a:r>
                        <a:rPr lang="fr-FR" sz="1200" dirty="0"/>
                        <a:t>Contrat d’entretien</a:t>
                      </a:r>
                    </a:p>
                    <a:p>
                      <a:pPr marL="285750" indent="-285750" algn="ctr">
                        <a:buFontTx/>
                        <a:buChar char="-"/>
                      </a:pPr>
                      <a:r>
                        <a:rPr lang="fr-FR" sz="1200" dirty="0"/>
                        <a:t>Entretien</a:t>
                      </a:r>
                    </a:p>
                    <a:p>
                      <a:pPr marL="285750" indent="-285750" algn="ctr">
                        <a:buFontTx/>
                        <a:buChar char="-"/>
                      </a:pPr>
                      <a:r>
                        <a:rPr lang="fr-FR" sz="1200" dirty="0"/>
                        <a:t>électricité</a:t>
                      </a:r>
                    </a:p>
                  </a:txBody>
                  <a:tcPr/>
                </a:tc>
                <a:tc>
                  <a:txBody>
                    <a:bodyPr/>
                    <a:lstStyle/>
                    <a:p>
                      <a:pPr algn="ctr"/>
                      <a:endParaRPr lang="fr-FR" dirty="0"/>
                    </a:p>
                    <a:p>
                      <a:pPr algn="ctr"/>
                      <a:endParaRPr lang="fr-FR" dirty="0"/>
                    </a:p>
                    <a:p>
                      <a:pPr algn="ctr"/>
                      <a:r>
                        <a:rPr lang="fr-FR" dirty="0"/>
                        <a:t>10 000€</a:t>
                      </a:r>
                    </a:p>
                  </a:txBody>
                  <a:tcPr/>
                </a:tc>
                <a:tc>
                  <a:txBody>
                    <a:bodyPr/>
                    <a:lstStyle/>
                    <a:p>
                      <a:pPr algn="ctr"/>
                      <a:endParaRPr lang="fr-FR" dirty="0"/>
                    </a:p>
                    <a:p>
                      <a:pPr algn="ctr"/>
                      <a:endParaRPr lang="fr-FR" dirty="0"/>
                    </a:p>
                    <a:p>
                      <a:pPr algn="ctr"/>
                      <a:r>
                        <a:rPr lang="fr-FR" dirty="0"/>
                        <a:t>8 250 €</a:t>
                      </a:r>
                    </a:p>
                    <a:p>
                      <a:pPr algn="ctr"/>
                      <a:endParaRPr lang="fr-FR" dirty="0"/>
                    </a:p>
                  </a:txBody>
                  <a:tcPr/>
                </a:tc>
                <a:tc>
                  <a:txBody>
                    <a:bodyPr/>
                    <a:lstStyle/>
                    <a:p>
                      <a:pPr algn="ctr"/>
                      <a:endParaRPr lang="fr-FR" sz="2000" dirty="0"/>
                    </a:p>
                    <a:p>
                      <a:pPr algn="ctr"/>
                      <a:endParaRPr lang="fr-FR" sz="2000" dirty="0"/>
                    </a:p>
                    <a:p>
                      <a:pPr algn="ctr"/>
                      <a:r>
                        <a:rPr lang="fr-FR" sz="2000" b="1" dirty="0">
                          <a:solidFill>
                            <a:schemeClr val="accent6"/>
                          </a:solidFill>
                        </a:rPr>
                        <a:t>+ 1 750 €</a:t>
                      </a:r>
                    </a:p>
                  </a:txBody>
                  <a:tcPr/>
                </a:tc>
                <a:extLst>
                  <a:ext uri="{0D108BD9-81ED-4DB2-BD59-A6C34878D82A}">
                    <a16:rowId xmlns:a16="http://schemas.microsoft.com/office/drawing/2014/main" val="652250272"/>
                  </a:ext>
                </a:extLst>
              </a:tr>
              <a:tr h="491349">
                <a:tc>
                  <a:txBody>
                    <a:bodyPr/>
                    <a:lstStyle/>
                    <a:p>
                      <a:pPr algn="ctr"/>
                      <a:r>
                        <a:rPr lang="fr-FR" sz="2000" b="1" dirty="0">
                          <a:solidFill>
                            <a:schemeClr val="tx1"/>
                          </a:solidFill>
                        </a:rPr>
                        <a:t>solde</a:t>
                      </a:r>
                    </a:p>
                  </a:txBody>
                  <a:tcPr>
                    <a:solidFill>
                      <a:schemeClr val="accent2">
                        <a:lumMod val="40000"/>
                        <a:lumOff val="60000"/>
                      </a:schemeClr>
                    </a:solidFill>
                  </a:tcPr>
                </a:tc>
                <a:tc>
                  <a:txBody>
                    <a:bodyPr/>
                    <a:lstStyle/>
                    <a:p>
                      <a:pPr algn="ctr"/>
                      <a:r>
                        <a:rPr lang="fr-FR" sz="2000" b="1" dirty="0">
                          <a:solidFill>
                            <a:schemeClr val="tx1"/>
                          </a:solidFill>
                        </a:rPr>
                        <a:t>180 000€</a:t>
                      </a:r>
                    </a:p>
                  </a:txBody>
                  <a:tcPr>
                    <a:solidFill>
                      <a:schemeClr val="accent2">
                        <a:lumMod val="40000"/>
                        <a:lumOff val="60000"/>
                      </a:schemeClr>
                    </a:solidFill>
                  </a:tcPr>
                </a:tc>
                <a:tc>
                  <a:txBody>
                    <a:bodyPr/>
                    <a:lstStyle/>
                    <a:p>
                      <a:pPr algn="ctr"/>
                      <a:r>
                        <a:rPr lang="fr-FR" sz="2000" b="1" dirty="0">
                          <a:solidFill>
                            <a:schemeClr val="tx1"/>
                          </a:solidFill>
                        </a:rPr>
                        <a:t>171 500 €</a:t>
                      </a:r>
                    </a:p>
                  </a:txBody>
                  <a:tcPr>
                    <a:solidFill>
                      <a:schemeClr val="accent2">
                        <a:lumMod val="40000"/>
                        <a:lumOff val="60000"/>
                      </a:schemeClr>
                    </a:solidFill>
                  </a:tcPr>
                </a:tc>
                <a:tc>
                  <a:txBody>
                    <a:bodyPr/>
                    <a:lstStyle/>
                    <a:p>
                      <a:pPr algn="ctr"/>
                      <a:r>
                        <a:rPr lang="fr-FR" sz="2000" b="1" dirty="0">
                          <a:solidFill>
                            <a:schemeClr val="accent6"/>
                          </a:solidFill>
                        </a:rPr>
                        <a:t>+ 8 500 €</a:t>
                      </a:r>
                    </a:p>
                  </a:txBody>
                  <a:tcPr>
                    <a:solidFill>
                      <a:schemeClr val="accent2">
                        <a:lumMod val="40000"/>
                        <a:lumOff val="60000"/>
                      </a:schemeClr>
                    </a:solidFill>
                  </a:tcPr>
                </a:tc>
                <a:extLst>
                  <a:ext uri="{0D108BD9-81ED-4DB2-BD59-A6C34878D82A}">
                    <a16:rowId xmlns:a16="http://schemas.microsoft.com/office/drawing/2014/main" val="932895732"/>
                  </a:ext>
                </a:extLst>
              </a:tr>
            </a:tbl>
          </a:graphicData>
        </a:graphic>
      </p:graphicFrame>
      <p:graphicFrame>
        <p:nvGraphicFramePr>
          <p:cNvPr id="4" name="Tableau 3">
            <a:extLst>
              <a:ext uri="{FF2B5EF4-FFF2-40B4-BE49-F238E27FC236}">
                <a16:creationId xmlns:a16="http://schemas.microsoft.com/office/drawing/2014/main" id="{22DD3932-136C-421C-8C5E-C295B4A4EE19}"/>
              </a:ext>
            </a:extLst>
          </p:cNvPr>
          <p:cNvGraphicFramePr>
            <a:graphicFrameLocks noGrp="1"/>
          </p:cNvGraphicFramePr>
          <p:nvPr/>
        </p:nvGraphicFramePr>
        <p:xfrm>
          <a:off x="181070" y="2209046"/>
          <a:ext cx="5124261" cy="1402080"/>
        </p:xfrm>
        <a:graphic>
          <a:graphicData uri="http://schemas.openxmlformats.org/drawingml/2006/table">
            <a:tbl>
              <a:tblPr firstRow="1" bandRow="1">
                <a:tableStyleId>{93296810-A885-4BE3-A3E7-6D5BEEA58F35}</a:tableStyleId>
              </a:tblPr>
              <a:tblGrid>
                <a:gridCol w="1708087">
                  <a:extLst>
                    <a:ext uri="{9D8B030D-6E8A-4147-A177-3AD203B41FA5}">
                      <a16:colId xmlns:a16="http://schemas.microsoft.com/office/drawing/2014/main" val="121786801"/>
                    </a:ext>
                  </a:extLst>
                </a:gridCol>
                <a:gridCol w="1708087">
                  <a:extLst>
                    <a:ext uri="{9D8B030D-6E8A-4147-A177-3AD203B41FA5}">
                      <a16:colId xmlns:a16="http://schemas.microsoft.com/office/drawing/2014/main" val="203294514"/>
                    </a:ext>
                  </a:extLst>
                </a:gridCol>
                <a:gridCol w="1708087">
                  <a:extLst>
                    <a:ext uri="{9D8B030D-6E8A-4147-A177-3AD203B41FA5}">
                      <a16:colId xmlns:a16="http://schemas.microsoft.com/office/drawing/2014/main" val="2623340228"/>
                    </a:ext>
                  </a:extLst>
                </a:gridCol>
              </a:tblGrid>
              <a:tr h="372013">
                <a:tc>
                  <a:txBody>
                    <a:bodyPr/>
                    <a:lstStyle/>
                    <a:p>
                      <a:pPr algn="ctr"/>
                      <a:r>
                        <a:rPr lang="fr-FR" sz="2000" dirty="0"/>
                        <a:t>Budget prévisionnel</a:t>
                      </a:r>
                    </a:p>
                  </a:txBody>
                  <a:tcPr/>
                </a:tc>
                <a:tc>
                  <a:txBody>
                    <a:bodyPr/>
                    <a:lstStyle/>
                    <a:p>
                      <a:pPr algn="ctr"/>
                      <a:r>
                        <a:rPr lang="fr-FR" sz="2000" dirty="0"/>
                        <a:t>Charges constatées</a:t>
                      </a:r>
                    </a:p>
                  </a:txBody>
                  <a:tcPr/>
                </a:tc>
                <a:tc>
                  <a:txBody>
                    <a:bodyPr/>
                    <a:lstStyle/>
                    <a:p>
                      <a:pPr algn="ctr"/>
                      <a:r>
                        <a:rPr lang="fr-FR" sz="2000" dirty="0"/>
                        <a:t>Solde </a:t>
                      </a:r>
                    </a:p>
                  </a:txBody>
                  <a:tcPr/>
                </a:tc>
                <a:extLst>
                  <a:ext uri="{0D108BD9-81ED-4DB2-BD59-A6C34878D82A}">
                    <a16:rowId xmlns:a16="http://schemas.microsoft.com/office/drawing/2014/main" val="3919666955"/>
                  </a:ext>
                </a:extLst>
              </a:tr>
              <a:tr h="6781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000" dirty="0"/>
                        <a:t>180 000€</a:t>
                      </a:r>
                    </a:p>
                    <a:p>
                      <a:pPr algn="ctr"/>
                      <a:endParaRPr lang="fr-FR" sz="20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000" dirty="0"/>
                        <a:t>171 500€</a:t>
                      </a:r>
                    </a:p>
                    <a:p>
                      <a:pPr algn="ctr"/>
                      <a:endParaRPr lang="fr-FR" sz="20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000" dirty="0"/>
                        <a:t>+ 8 500€</a:t>
                      </a:r>
                    </a:p>
                    <a:p>
                      <a:pPr algn="ctr"/>
                      <a:endParaRPr lang="fr-FR" sz="2000" b="1" dirty="0"/>
                    </a:p>
                  </a:txBody>
                  <a:tcPr/>
                </a:tc>
                <a:extLst>
                  <a:ext uri="{0D108BD9-81ED-4DB2-BD59-A6C34878D82A}">
                    <a16:rowId xmlns:a16="http://schemas.microsoft.com/office/drawing/2014/main" val="649747002"/>
                  </a:ext>
                </a:extLst>
              </a:tr>
            </a:tbl>
          </a:graphicData>
        </a:graphic>
      </p:graphicFrame>
      <p:pic>
        <p:nvPicPr>
          <p:cNvPr id="5" name="Image 4">
            <a:extLst>
              <a:ext uri="{FF2B5EF4-FFF2-40B4-BE49-F238E27FC236}">
                <a16:creationId xmlns:a16="http://schemas.microsoft.com/office/drawing/2014/main" id="{E98F21EC-A0D2-6B0D-95AE-4163B329C2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7355" y="205210"/>
            <a:ext cx="653637" cy="640283"/>
          </a:xfrm>
          <a:prstGeom prst="rect">
            <a:avLst/>
          </a:prstGeom>
        </p:spPr>
      </p:pic>
    </p:spTree>
    <p:extLst>
      <p:ext uri="{BB962C8B-B14F-4D97-AF65-F5344CB8AC3E}">
        <p14:creationId xmlns:p14="http://schemas.microsoft.com/office/powerpoint/2010/main" val="349542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9950626-2B0D-43E8-99A8-E8FCF5D14CB4}"/>
              </a:ext>
            </a:extLst>
          </p:cNvPr>
          <p:cNvSpPr/>
          <p:nvPr/>
        </p:nvSpPr>
        <p:spPr>
          <a:xfrm>
            <a:off x="21448" y="0"/>
            <a:ext cx="11974716" cy="81149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500" b="1" i="0" u="none" strike="noStrike" kern="1200" cap="none" spc="0" normalizeH="0" baseline="0" noProof="0" dirty="0">
                <a:ln>
                  <a:noFill/>
                </a:ln>
                <a:solidFill>
                  <a:srgbClr val="0070C0"/>
                </a:solidFill>
                <a:effectLst/>
                <a:uLnTx/>
                <a:uFillTx/>
                <a:latin typeface="Calibri" panose="020F0502020204030204"/>
                <a:ea typeface="+mn-ea"/>
                <a:cs typeface="+mn-cs"/>
              </a:rPr>
              <a:t>Article 45-1 du décret du 17 mars 1967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500" b="0" i="0" u="none" strike="noStrike" kern="1200" cap="none" spc="0" normalizeH="0" baseline="0" noProof="0" dirty="0">
                <a:ln>
                  <a:noFill/>
                </a:ln>
                <a:solidFill>
                  <a:srgbClr val="0070C0"/>
                </a:solidFill>
                <a:effectLst/>
                <a:uLnTx/>
                <a:uFillTx/>
                <a:latin typeface="Calibri" panose="020F0502020204030204"/>
                <a:ea typeface="+mn-ea"/>
                <a:cs typeface="+mn-cs"/>
              </a:rPr>
              <a:t>exigibilité des appels de régularisation des charges</a:t>
            </a:r>
          </a:p>
        </p:txBody>
      </p:sp>
      <p:graphicFrame>
        <p:nvGraphicFramePr>
          <p:cNvPr id="4" name="Tableau 3">
            <a:extLst>
              <a:ext uri="{FF2B5EF4-FFF2-40B4-BE49-F238E27FC236}">
                <a16:creationId xmlns:a16="http://schemas.microsoft.com/office/drawing/2014/main" id="{72C32769-4107-4F0F-94E8-633D1767C867}"/>
              </a:ext>
            </a:extLst>
          </p:cNvPr>
          <p:cNvGraphicFramePr>
            <a:graphicFrameLocks noGrp="1"/>
          </p:cNvGraphicFramePr>
          <p:nvPr/>
        </p:nvGraphicFramePr>
        <p:xfrm>
          <a:off x="65045" y="865926"/>
          <a:ext cx="11887522" cy="5721730"/>
        </p:xfrm>
        <a:graphic>
          <a:graphicData uri="http://schemas.openxmlformats.org/drawingml/2006/table">
            <a:tbl>
              <a:tblPr firstRow="1" bandRow="1">
                <a:tableStyleId>{F5AB1C69-6EDB-4FF4-983F-18BD219EF322}</a:tableStyleId>
              </a:tblPr>
              <a:tblGrid>
                <a:gridCol w="1497139">
                  <a:extLst>
                    <a:ext uri="{9D8B030D-6E8A-4147-A177-3AD203B41FA5}">
                      <a16:colId xmlns:a16="http://schemas.microsoft.com/office/drawing/2014/main" val="20000"/>
                    </a:ext>
                  </a:extLst>
                </a:gridCol>
                <a:gridCol w="4976452">
                  <a:extLst>
                    <a:ext uri="{9D8B030D-6E8A-4147-A177-3AD203B41FA5}">
                      <a16:colId xmlns:a16="http://schemas.microsoft.com/office/drawing/2014/main" val="2899098085"/>
                    </a:ext>
                  </a:extLst>
                </a:gridCol>
                <a:gridCol w="2584538">
                  <a:extLst>
                    <a:ext uri="{9D8B030D-6E8A-4147-A177-3AD203B41FA5}">
                      <a16:colId xmlns:a16="http://schemas.microsoft.com/office/drawing/2014/main" val="20001"/>
                    </a:ext>
                  </a:extLst>
                </a:gridCol>
                <a:gridCol w="2829393">
                  <a:extLst>
                    <a:ext uri="{9D8B030D-6E8A-4147-A177-3AD203B41FA5}">
                      <a16:colId xmlns:a16="http://schemas.microsoft.com/office/drawing/2014/main" val="20002"/>
                    </a:ext>
                  </a:extLst>
                </a:gridCol>
              </a:tblGrid>
              <a:tr h="672430">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2800" dirty="0"/>
                        <a:t>450-1  Copropriétaire  A</a:t>
                      </a:r>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endParaRPr lang="fr-FR" dirty="0"/>
                    </a:p>
                  </a:txBody>
                  <a:tcPr/>
                </a:tc>
                <a:extLst>
                  <a:ext uri="{0D108BD9-81ED-4DB2-BD59-A6C34878D82A}">
                    <a16:rowId xmlns:a16="http://schemas.microsoft.com/office/drawing/2014/main" val="10000"/>
                  </a:ext>
                </a:extLst>
              </a:tr>
              <a:tr h="537934">
                <a:tc>
                  <a:txBody>
                    <a:bodyPr/>
                    <a:lstStyle/>
                    <a:p>
                      <a:pPr algn="ctr"/>
                      <a:r>
                        <a:rPr lang="fr-FR" sz="1300" b="1" dirty="0"/>
                        <a:t>date</a:t>
                      </a:r>
                    </a:p>
                  </a:txBody>
                  <a:tcPr marL="91486" marR="91486" marT="45709" marB="4570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t>Libellé</a:t>
                      </a:r>
                    </a:p>
                  </a:txBody>
                  <a:tcPr marL="91486" marR="91486" marT="45709" marB="45709"/>
                </a:tc>
                <a:tc>
                  <a:txBody>
                    <a:bodyPr/>
                    <a:lstStyle/>
                    <a:p>
                      <a:pPr algn="ctr"/>
                      <a:r>
                        <a:rPr lang="fr-FR" sz="1600" b="1" dirty="0"/>
                        <a:t>Débit</a:t>
                      </a:r>
                    </a:p>
                  </a:txBody>
                  <a:tcPr marL="91486" marR="91486" marT="45709" marB="45709"/>
                </a:tc>
                <a:tc>
                  <a:txBody>
                    <a:bodyPr/>
                    <a:lstStyle/>
                    <a:p>
                      <a:pPr algn="ctr"/>
                      <a:r>
                        <a:rPr lang="fr-FR" sz="1600" b="1" dirty="0"/>
                        <a:t>Crédit</a:t>
                      </a:r>
                    </a:p>
                  </a:txBody>
                  <a:tcPr marL="91486" marR="91486" marT="45709" marB="45709"/>
                </a:tc>
                <a:extLst>
                  <a:ext uri="{0D108BD9-81ED-4DB2-BD59-A6C34878D82A}">
                    <a16:rowId xmlns:a16="http://schemas.microsoft.com/office/drawing/2014/main" val="10001"/>
                  </a:ext>
                </a:extLst>
              </a:tr>
              <a:tr h="537934">
                <a:tc>
                  <a:txBody>
                    <a:bodyPr/>
                    <a:lstStyle/>
                    <a:p>
                      <a:pPr algn="ctr"/>
                      <a:r>
                        <a:rPr lang="fr-FR" sz="1200" dirty="0"/>
                        <a:t>31/12/2025</a:t>
                      </a:r>
                    </a:p>
                  </a:txBody>
                  <a:tcPr marL="91486" marR="91486" marT="45709" marB="45709">
                    <a:solidFill>
                      <a:schemeClr val="bg1">
                        <a:lumMod val="50000"/>
                      </a:schemeClr>
                    </a:solidFill>
                  </a:tcPr>
                </a:tc>
                <a:tc>
                  <a:txBody>
                    <a:bodyPr/>
                    <a:lstStyle/>
                    <a:p>
                      <a:pPr algn="ctr"/>
                      <a:r>
                        <a:rPr lang="fr-FR" sz="1600" dirty="0"/>
                        <a:t>Régularisation des charges courantes</a:t>
                      </a:r>
                    </a:p>
                  </a:txBody>
                  <a:tcPr marL="91486" marR="91486" marT="45709" marB="45709">
                    <a:solidFill>
                      <a:schemeClr val="bg1">
                        <a:lumMod val="50000"/>
                      </a:schemeClr>
                    </a:solidFill>
                  </a:tcPr>
                </a:tc>
                <a:tc>
                  <a:txBody>
                    <a:bodyPr/>
                    <a:lstStyle/>
                    <a:p>
                      <a:pPr algn="ctr"/>
                      <a:endParaRPr lang="fr-FR" sz="1600" dirty="0"/>
                    </a:p>
                  </a:txBody>
                  <a:tcPr marL="91486" marR="91486" marT="45709" marB="45709">
                    <a:solidFill>
                      <a:schemeClr val="bg1">
                        <a:lumMod val="50000"/>
                      </a:schemeClr>
                    </a:solidFill>
                  </a:tcPr>
                </a:tc>
                <a:tc>
                  <a:txBody>
                    <a:bodyPr/>
                    <a:lstStyle/>
                    <a:p>
                      <a:pPr algn="ctr"/>
                      <a:r>
                        <a:rPr lang="fr-FR" sz="1600" b="1" dirty="0">
                          <a:solidFill>
                            <a:srgbClr val="0070C0"/>
                          </a:solidFill>
                        </a:rPr>
                        <a:t>1 000€</a:t>
                      </a:r>
                    </a:p>
                  </a:txBody>
                  <a:tcPr marL="91486" marR="91486" marT="45709" marB="45709">
                    <a:solidFill>
                      <a:schemeClr val="bg1">
                        <a:lumMod val="50000"/>
                      </a:schemeClr>
                    </a:solidFill>
                  </a:tcPr>
                </a:tc>
                <a:extLst>
                  <a:ext uri="{0D108BD9-81ED-4DB2-BD59-A6C34878D82A}">
                    <a16:rowId xmlns:a16="http://schemas.microsoft.com/office/drawing/2014/main" val="2578624012"/>
                  </a:ext>
                </a:extLst>
              </a:tr>
              <a:tr h="537934">
                <a:tc>
                  <a:txBody>
                    <a:bodyPr/>
                    <a:lstStyle/>
                    <a:p>
                      <a:pPr algn="ctr"/>
                      <a:r>
                        <a:rPr lang="fr-FR" sz="1200" dirty="0"/>
                        <a:t>31/12/2025</a:t>
                      </a:r>
                    </a:p>
                  </a:txBody>
                  <a:tcPr marL="91486" marR="91486" marT="45709" marB="45709">
                    <a:solidFill>
                      <a:srgbClr val="996633"/>
                    </a:solidFill>
                  </a:tcPr>
                </a:tc>
                <a:tc>
                  <a:txBody>
                    <a:bodyPr/>
                    <a:lstStyle/>
                    <a:p>
                      <a:pPr algn="ctr"/>
                      <a:r>
                        <a:rPr lang="fr-FR" sz="1600" dirty="0"/>
                        <a:t>Régularisation des charges travaux</a:t>
                      </a:r>
                    </a:p>
                  </a:txBody>
                  <a:tcPr marL="91486" marR="91486" marT="45709" marB="45709">
                    <a:solidFill>
                      <a:srgbClr val="996633"/>
                    </a:solidFill>
                  </a:tcPr>
                </a:tc>
                <a:tc>
                  <a:txBody>
                    <a:bodyPr/>
                    <a:lstStyle/>
                    <a:p>
                      <a:pPr algn="ctr"/>
                      <a:endParaRPr lang="fr-FR" sz="1600" dirty="0"/>
                    </a:p>
                  </a:txBody>
                  <a:tcPr marL="91486" marR="91486" marT="45709" marB="45709">
                    <a:solidFill>
                      <a:srgbClr val="996633"/>
                    </a:solidFill>
                  </a:tcPr>
                </a:tc>
                <a:tc>
                  <a:txBody>
                    <a:bodyPr/>
                    <a:lstStyle/>
                    <a:p>
                      <a:pPr algn="ctr"/>
                      <a:r>
                        <a:rPr lang="fr-FR" sz="1600" b="1" dirty="0">
                          <a:solidFill>
                            <a:schemeClr val="tx1"/>
                          </a:solidFill>
                        </a:rPr>
                        <a:t>8 000€</a:t>
                      </a:r>
                    </a:p>
                  </a:txBody>
                  <a:tcPr marL="91486" marR="91486" marT="45709" marB="45709">
                    <a:solidFill>
                      <a:srgbClr val="996633"/>
                    </a:solidFill>
                  </a:tcPr>
                </a:tc>
                <a:extLst>
                  <a:ext uri="{0D108BD9-81ED-4DB2-BD59-A6C34878D82A}">
                    <a16:rowId xmlns:a16="http://schemas.microsoft.com/office/drawing/2014/main" val="651430599"/>
                  </a:ext>
                </a:extLst>
              </a:tr>
              <a:tr h="537934">
                <a:tc>
                  <a:txBody>
                    <a:bodyPr/>
                    <a:lstStyle/>
                    <a:p>
                      <a:pPr algn="ctr"/>
                      <a:r>
                        <a:rPr lang="fr-FR" sz="1200" dirty="0"/>
                        <a:t>Sous total</a:t>
                      </a:r>
                    </a:p>
                  </a:txBody>
                  <a:tcPr marL="91486" marR="91486" marT="45709" marB="45709">
                    <a:solidFill>
                      <a:srgbClr val="FF0000"/>
                    </a:solidFill>
                  </a:tcPr>
                </a:tc>
                <a:tc>
                  <a:txBody>
                    <a:bodyPr/>
                    <a:lstStyle/>
                    <a:p>
                      <a:pPr algn="ctr"/>
                      <a:endParaRPr lang="fr-FR" sz="1600" dirty="0"/>
                    </a:p>
                  </a:txBody>
                  <a:tcPr marL="91486" marR="91486" marT="45709" marB="45709">
                    <a:solidFill>
                      <a:srgbClr val="FF0000"/>
                    </a:solidFill>
                  </a:tcPr>
                </a:tc>
                <a:tc>
                  <a:txBody>
                    <a:bodyPr/>
                    <a:lstStyle/>
                    <a:p>
                      <a:pPr algn="ctr"/>
                      <a:r>
                        <a:rPr lang="fr-FR" sz="1600" dirty="0"/>
                        <a:t>0€</a:t>
                      </a:r>
                    </a:p>
                  </a:txBody>
                  <a:tcPr marL="91486" marR="91486" marT="45709" marB="45709">
                    <a:solidFill>
                      <a:srgbClr val="FF0000"/>
                    </a:solidFill>
                  </a:tcPr>
                </a:tc>
                <a:tc>
                  <a:txBody>
                    <a:bodyPr/>
                    <a:lstStyle/>
                    <a:p>
                      <a:pPr algn="ctr"/>
                      <a:endParaRPr lang="fr-FR" sz="1600" b="1" dirty="0">
                        <a:solidFill>
                          <a:srgbClr val="C00000"/>
                        </a:solidFill>
                      </a:endParaRPr>
                    </a:p>
                  </a:txBody>
                  <a:tcPr marL="91486" marR="91486" marT="45709" marB="45709">
                    <a:solidFill>
                      <a:srgbClr val="FF0000"/>
                    </a:solidFill>
                  </a:tcPr>
                </a:tc>
                <a:extLst>
                  <a:ext uri="{0D108BD9-81ED-4DB2-BD59-A6C34878D82A}">
                    <a16:rowId xmlns:a16="http://schemas.microsoft.com/office/drawing/2014/main" val="3832439879"/>
                  </a:ext>
                </a:extLst>
              </a:tr>
              <a:tr h="537934">
                <a:tc>
                  <a:txBody>
                    <a:bodyPr/>
                    <a:lstStyle/>
                    <a:p>
                      <a:pPr algn="ctr"/>
                      <a:r>
                        <a:rPr lang="fr-FR" sz="1200" dirty="0"/>
                        <a:t>31/12/2025</a:t>
                      </a:r>
                    </a:p>
                  </a:txBody>
                  <a:tcPr marL="91486" marR="91486" marT="45709" marB="45709">
                    <a:solidFill>
                      <a:srgbClr val="FFC000"/>
                    </a:solidFill>
                  </a:tcPr>
                </a:tc>
                <a:tc>
                  <a:txBody>
                    <a:bodyPr/>
                    <a:lstStyle/>
                    <a:p>
                      <a:pPr algn="ctr"/>
                      <a:r>
                        <a:rPr lang="fr-FR" sz="1600" dirty="0"/>
                        <a:t>Régularisation des charges courantes : clé générale</a:t>
                      </a:r>
                    </a:p>
                  </a:txBody>
                  <a:tcPr marL="91486" marR="91486" marT="45709" marB="45709">
                    <a:solidFill>
                      <a:srgbClr val="FFC000"/>
                    </a:solidFill>
                  </a:tcPr>
                </a:tc>
                <a:tc>
                  <a:txBody>
                    <a:bodyPr/>
                    <a:lstStyle/>
                    <a:p>
                      <a:pPr algn="ctr"/>
                      <a:r>
                        <a:rPr lang="fr-FR" sz="1600" dirty="0"/>
                        <a:t>820 €</a:t>
                      </a:r>
                    </a:p>
                  </a:txBody>
                  <a:tcPr marL="91486" marR="91486" marT="45709" marB="45709">
                    <a:solidFill>
                      <a:srgbClr val="FFC000"/>
                    </a:solidFill>
                  </a:tcPr>
                </a:tc>
                <a:tc>
                  <a:txBody>
                    <a:bodyPr/>
                    <a:lstStyle/>
                    <a:p>
                      <a:pPr algn="ctr"/>
                      <a:endParaRPr lang="fr-FR" sz="1600" dirty="0"/>
                    </a:p>
                  </a:txBody>
                  <a:tcPr marL="91486" marR="91486" marT="45709" marB="45709">
                    <a:solidFill>
                      <a:srgbClr val="FFC000"/>
                    </a:solidFill>
                  </a:tcPr>
                </a:tc>
                <a:extLst>
                  <a:ext uri="{0D108BD9-81ED-4DB2-BD59-A6C34878D82A}">
                    <a16:rowId xmlns:a16="http://schemas.microsoft.com/office/drawing/2014/main" val="692937317"/>
                  </a:ext>
                </a:extLst>
              </a:tr>
              <a:tr h="537934">
                <a:tc>
                  <a:txBody>
                    <a:bodyPr/>
                    <a:lstStyle/>
                    <a:p>
                      <a:pPr algn="ctr"/>
                      <a:r>
                        <a:rPr lang="fr-FR" sz="1200" dirty="0"/>
                        <a:t>31/12/2025</a:t>
                      </a:r>
                    </a:p>
                  </a:txBody>
                  <a:tcPr marL="91486" marR="91486" marT="45709" marB="45709">
                    <a:solidFill>
                      <a:srgbClr val="FFC000"/>
                    </a:solidFill>
                  </a:tcPr>
                </a:tc>
                <a:tc>
                  <a:txBody>
                    <a:bodyPr/>
                    <a:lstStyle/>
                    <a:p>
                      <a:pPr algn="ctr"/>
                      <a:r>
                        <a:rPr lang="fr-FR" sz="1600" dirty="0"/>
                        <a:t>Régularisation des charges courantes : clé chauffage</a:t>
                      </a:r>
                    </a:p>
                  </a:txBody>
                  <a:tcPr marL="91486" marR="91486" marT="45709" marB="45709">
                    <a:solidFill>
                      <a:srgbClr val="FFC000"/>
                    </a:solidFill>
                  </a:tcPr>
                </a:tc>
                <a:tc>
                  <a:txBody>
                    <a:bodyPr/>
                    <a:lstStyle/>
                    <a:p>
                      <a:pPr algn="ctr"/>
                      <a:r>
                        <a:rPr lang="fr-FR" sz="1600" dirty="0"/>
                        <a:t>145 €</a:t>
                      </a:r>
                    </a:p>
                  </a:txBody>
                  <a:tcPr marL="91486" marR="91486" marT="45709" marB="45709">
                    <a:solidFill>
                      <a:srgbClr val="FFC000"/>
                    </a:solidFill>
                  </a:tcPr>
                </a:tc>
                <a:tc>
                  <a:txBody>
                    <a:bodyPr/>
                    <a:lstStyle/>
                    <a:p>
                      <a:pPr algn="ctr"/>
                      <a:endParaRPr lang="fr-FR" sz="1600" dirty="0"/>
                    </a:p>
                  </a:txBody>
                  <a:tcPr marL="91486" marR="91486" marT="45709" marB="45709">
                    <a:solidFill>
                      <a:srgbClr val="FFC000"/>
                    </a:solidFill>
                  </a:tcPr>
                </a:tc>
                <a:extLst>
                  <a:ext uri="{0D108BD9-81ED-4DB2-BD59-A6C34878D82A}">
                    <a16:rowId xmlns:a16="http://schemas.microsoft.com/office/drawing/2014/main" val="3251471926"/>
                  </a:ext>
                </a:extLst>
              </a:tr>
              <a:tr h="537934">
                <a:tc>
                  <a:txBody>
                    <a:bodyPr/>
                    <a:lstStyle/>
                    <a:p>
                      <a:pPr algn="ctr"/>
                      <a:r>
                        <a:rPr lang="fr-FR" sz="1200" dirty="0"/>
                        <a:t>31/12/2025</a:t>
                      </a:r>
                    </a:p>
                  </a:txBody>
                  <a:tcPr marL="91486" marR="91486" marT="45709" marB="45709">
                    <a:solidFill>
                      <a:srgbClr val="FFC000"/>
                    </a:solidFill>
                  </a:tcPr>
                </a:tc>
                <a:tc>
                  <a:txBody>
                    <a:bodyPr/>
                    <a:lstStyle/>
                    <a:p>
                      <a:pPr algn="ctr"/>
                      <a:r>
                        <a:rPr lang="fr-FR" sz="1600" dirty="0"/>
                        <a:t>Régularisation des charges courantes : clé ascenseur</a:t>
                      </a:r>
                    </a:p>
                  </a:txBody>
                  <a:tcPr marL="91486" marR="91486" marT="45709" marB="45709">
                    <a:solidFill>
                      <a:srgbClr val="FFC000"/>
                    </a:solidFill>
                  </a:tcPr>
                </a:tc>
                <a:tc>
                  <a:txBody>
                    <a:bodyPr/>
                    <a:lstStyle/>
                    <a:p>
                      <a:pPr algn="ctr"/>
                      <a:r>
                        <a:rPr lang="fr-FR" sz="1600" dirty="0"/>
                        <a:t>0 €</a:t>
                      </a:r>
                    </a:p>
                  </a:txBody>
                  <a:tcPr marL="91486" marR="91486" marT="45709" marB="45709">
                    <a:solidFill>
                      <a:srgbClr val="FFC000"/>
                    </a:solidFill>
                  </a:tcPr>
                </a:tc>
                <a:tc>
                  <a:txBody>
                    <a:bodyPr/>
                    <a:lstStyle/>
                    <a:p>
                      <a:pPr algn="ctr"/>
                      <a:endParaRPr lang="fr-FR" sz="1600" dirty="0"/>
                    </a:p>
                  </a:txBody>
                  <a:tcPr marL="91486" marR="91486" marT="45709" marB="45709">
                    <a:solidFill>
                      <a:srgbClr val="FFC000"/>
                    </a:solidFill>
                  </a:tcPr>
                </a:tc>
                <a:extLst>
                  <a:ext uri="{0D108BD9-81ED-4DB2-BD59-A6C34878D82A}">
                    <a16:rowId xmlns:a16="http://schemas.microsoft.com/office/drawing/2014/main" val="1538462754"/>
                  </a:ext>
                </a:extLst>
              </a:tr>
              <a:tr h="537934">
                <a:tc>
                  <a:txBody>
                    <a:bodyPr/>
                    <a:lstStyle/>
                    <a:p>
                      <a:pPr algn="ctr"/>
                      <a:r>
                        <a:rPr lang="fr-FR" sz="1200" dirty="0"/>
                        <a:t>31/12/2025</a:t>
                      </a:r>
                    </a:p>
                  </a:txBody>
                  <a:tcPr marL="91486" marR="91486" marT="45709" marB="45709">
                    <a:solidFill>
                      <a:schemeClr val="accent3">
                        <a:lumMod val="75000"/>
                      </a:schemeClr>
                    </a:solidFill>
                  </a:tcPr>
                </a:tc>
                <a:tc>
                  <a:txBody>
                    <a:bodyPr/>
                    <a:lstStyle/>
                    <a:p>
                      <a:pPr algn="ctr"/>
                      <a:r>
                        <a:rPr lang="fr-FR" sz="1600" dirty="0"/>
                        <a:t>Régularisation des charges travaux</a:t>
                      </a:r>
                    </a:p>
                  </a:txBody>
                  <a:tcPr marL="91486" marR="91486" marT="45709" marB="45709">
                    <a:solidFill>
                      <a:schemeClr val="accent3">
                        <a:lumMod val="75000"/>
                      </a:schemeClr>
                    </a:solidFill>
                  </a:tcPr>
                </a:tc>
                <a:tc>
                  <a:txBody>
                    <a:bodyPr/>
                    <a:lstStyle/>
                    <a:p>
                      <a:pPr algn="ctr"/>
                      <a:r>
                        <a:rPr lang="fr-FR" sz="1600" dirty="0"/>
                        <a:t>9100€</a:t>
                      </a:r>
                    </a:p>
                  </a:txBody>
                  <a:tcPr marL="91486" marR="91486" marT="45709" marB="45709">
                    <a:solidFill>
                      <a:schemeClr val="accent3">
                        <a:lumMod val="75000"/>
                      </a:schemeClr>
                    </a:solidFill>
                  </a:tcPr>
                </a:tc>
                <a:tc>
                  <a:txBody>
                    <a:bodyPr/>
                    <a:lstStyle/>
                    <a:p>
                      <a:pPr algn="ctr"/>
                      <a:endParaRPr lang="fr-FR" sz="1600" dirty="0"/>
                    </a:p>
                  </a:txBody>
                  <a:tcPr marL="91486" marR="91486" marT="45709" marB="45709">
                    <a:solidFill>
                      <a:schemeClr val="accent3">
                        <a:lumMod val="75000"/>
                      </a:schemeClr>
                    </a:solidFill>
                  </a:tcPr>
                </a:tc>
                <a:extLst>
                  <a:ext uri="{0D108BD9-81ED-4DB2-BD59-A6C34878D82A}">
                    <a16:rowId xmlns:a16="http://schemas.microsoft.com/office/drawing/2014/main" val="1557224366"/>
                  </a:ext>
                </a:extLst>
              </a:tr>
              <a:tr h="745828">
                <a:tc gridSpan="2">
                  <a:txBody>
                    <a:bodyPr/>
                    <a:lstStyle/>
                    <a:p>
                      <a:pPr algn="ctr"/>
                      <a:r>
                        <a:rPr lang="fr-FR" sz="2400" b="1" dirty="0"/>
                        <a:t>Solde </a:t>
                      </a:r>
                    </a:p>
                  </a:txBody>
                  <a:tcPr marL="91486" marR="91486" marT="45709" marB="45709">
                    <a:solidFill>
                      <a:schemeClr val="accent6">
                        <a:lumMod val="60000"/>
                        <a:lumOff val="40000"/>
                      </a:schemeClr>
                    </a:solidFill>
                  </a:tcPr>
                </a:tc>
                <a:tc hMerge="1">
                  <a:txBody>
                    <a:bodyPr/>
                    <a:lstStyle/>
                    <a:p>
                      <a:endParaRPr lang="fr-FR" sz="1600" dirty="0"/>
                    </a:p>
                  </a:txBody>
                  <a:tcPr marL="91486" marR="91486" marT="45709" marB="45709"/>
                </a:tc>
                <a:tc>
                  <a:txBody>
                    <a:bodyPr/>
                    <a:lstStyle/>
                    <a:p>
                      <a:pPr algn="ctr"/>
                      <a:r>
                        <a:rPr lang="fr-FR" sz="2400" b="1" dirty="0">
                          <a:solidFill>
                            <a:srgbClr val="C00000"/>
                          </a:solidFill>
                        </a:rPr>
                        <a:t>10 065 €</a:t>
                      </a:r>
                    </a:p>
                  </a:txBody>
                  <a:tcPr marL="91486" marR="91486" marT="45709" marB="45709">
                    <a:solidFill>
                      <a:schemeClr val="accent6">
                        <a:lumMod val="60000"/>
                        <a:lumOff val="40000"/>
                      </a:schemeClr>
                    </a:solidFill>
                  </a:tcPr>
                </a:tc>
                <a:tc>
                  <a:txBody>
                    <a:bodyPr/>
                    <a:lstStyle/>
                    <a:p>
                      <a:pPr algn="ctr"/>
                      <a:endParaRPr lang="fr-FR" sz="2400" b="1" dirty="0">
                        <a:solidFill>
                          <a:srgbClr val="C00000"/>
                        </a:solidFill>
                      </a:endParaRPr>
                    </a:p>
                  </a:txBody>
                  <a:tcPr marL="91486" marR="91486" marT="45709" marB="45709">
                    <a:solidFill>
                      <a:schemeClr val="accent6">
                        <a:lumMod val="60000"/>
                        <a:lumOff val="40000"/>
                      </a:schemeClr>
                    </a:solidFill>
                  </a:tcPr>
                </a:tc>
                <a:extLst>
                  <a:ext uri="{0D108BD9-81ED-4DB2-BD59-A6C34878D82A}">
                    <a16:rowId xmlns:a16="http://schemas.microsoft.com/office/drawing/2014/main" val="10004"/>
                  </a:ext>
                </a:extLst>
              </a:tr>
            </a:tbl>
          </a:graphicData>
        </a:graphic>
      </p:graphicFrame>
      <p:sp>
        <p:nvSpPr>
          <p:cNvPr id="2" name="Ellipse 1">
            <a:extLst>
              <a:ext uri="{FF2B5EF4-FFF2-40B4-BE49-F238E27FC236}">
                <a16:creationId xmlns:a16="http://schemas.microsoft.com/office/drawing/2014/main" id="{2BA36677-72C6-4855-A8E3-8A8FA343A7C7}"/>
              </a:ext>
            </a:extLst>
          </p:cNvPr>
          <p:cNvSpPr/>
          <p:nvPr/>
        </p:nvSpPr>
        <p:spPr>
          <a:xfrm>
            <a:off x="152400" y="4495801"/>
            <a:ext cx="9263743" cy="805542"/>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3" name="Image 2">
            <a:extLst>
              <a:ext uri="{FF2B5EF4-FFF2-40B4-BE49-F238E27FC236}">
                <a16:creationId xmlns:a16="http://schemas.microsoft.com/office/drawing/2014/main" id="{9D2B6DCC-054A-1CAE-423E-69257CBC23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8140" y="85607"/>
            <a:ext cx="653637" cy="640283"/>
          </a:xfrm>
          <a:prstGeom prst="rect">
            <a:avLst/>
          </a:prstGeom>
        </p:spPr>
      </p:pic>
    </p:spTree>
    <p:extLst>
      <p:ext uri="{BB962C8B-B14F-4D97-AF65-F5344CB8AC3E}">
        <p14:creationId xmlns:p14="http://schemas.microsoft.com/office/powerpoint/2010/main" val="864100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9950626-2B0D-43E8-99A8-E8FCF5D14CB4}"/>
              </a:ext>
            </a:extLst>
          </p:cNvPr>
          <p:cNvSpPr/>
          <p:nvPr/>
        </p:nvSpPr>
        <p:spPr>
          <a:xfrm>
            <a:off x="21448" y="0"/>
            <a:ext cx="11974716" cy="81149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500" b="1" i="0" u="none" strike="noStrike" kern="1200" cap="none" spc="0" normalizeH="0" baseline="0" noProof="0" dirty="0">
                <a:ln>
                  <a:noFill/>
                </a:ln>
                <a:solidFill>
                  <a:srgbClr val="0070C0"/>
                </a:solidFill>
                <a:effectLst/>
                <a:uLnTx/>
                <a:uFillTx/>
                <a:latin typeface="Calibri" panose="020F0502020204030204"/>
                <a:ea typeface="+mn-ea"/>
                <a:cs typeface="+mn-cs"/>
              </a:rPr>
              <a:t>LA CONTESTATION DES CHARGES</a:t>
            </a:r>
            <a:endParaRPr kumimoji="0" lang="fr-FR" sz="25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FFACE43E-FDA3-480C-A132-BDB6F3305C71}"/>
              </a:ext>
            </a:extLst>
          </p:cNvPr>
          <p:cNvSpPr/>
          <p:nvPr/>
        </p:nvSpPr>
        <p:spPr>
          <a:xfrm>
            <a:off x="478971" y="2373085"/>
            <a:ext cx="4245429" cy="26125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APPROBATION DES COMPTES DE CHARGE SOUS RESERVE</a:t>
            </a:r>
          </a:p>
        </p:txBody>
      </p:sp>
      <p:sp>
        <p:nvSpPr>
          <p:cNvPr id="7" name="Rectangle 6">
            <a:extLst>
              <a:ext uri="{FF2B5EF4-FFF2-40B4-BE49-F238E27FC236}">
                <a16:creationId xmlns:a16="http://schemas.microsoft.com/office/drawing/2014/main" id="{9E9099D4-EF6A-479B-8C7F-8E39325C9831}"/>
              </a:ext>
            </a:extLst>
          </p:cNvPr>
          <p:cNvSpPr/>
          <p:nvPr/>
        </p:nvSpPr>
        <p:spPr>
          <a:xfrm>
            <a:off x="6955971" y="1208314"/>
            <a:ext cx="5040193" cy="535577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just" defTabSz="457200" rtl="0" eaLnBrk="1" fontAlgn="auto" latinLnBrk="0" hangingPunct="1">
              <a:lnSpc>
                <a:spcPct val="100000"/>
              </a:lnSpc>
              <a:spcBef>
                <a:spcPts val="0"/>
              </a:spcBef>
              <a:spcAft>
                <a:spcPts val="0"/>
              </a:spcAft>
              <a:buClrTx/>
              <a:buSzTx/>
              <a:buFontTx/>
              <a:buChar char="-"/>
              <a:tabLst/>
              <a:defRPr/>
            </a:pPr>
            <a:r>
              <a:rPr kumimoji="0" lang="fr-FR" sz="2800" b="0" i="0" u="none" strike="noStrike" kern="1200" cap="none" spc="0" normalizeH="0" baseline="0" noProof="0" dirty="0">
                <a:ln>
                  <a:noFill/>
                </a:ln>
                <a:solidFill>
                  <a:prstClr val="white"/>
                </a:solidFill>
                <a:effectLst/>
                <a:uLnTx/>
                <a:uFillTx/>
                <a:latin typeface="Calibri" panose="020F0502020204030204"/>
                <a:ea typeface="+mn-ea"/>
                <a:cs typeface="+mn-cs"/>
              </a:rPr>
              <a:t>Le concept juridique n’existe pas</a:t>
            </a:r>
          </a:p>
          <a:p>
            <a:pPr marL="285750" marR="0" lvl="0" indent="-285750" algn="just" defTabSz="457200" rtl="0" eaLnBrk="1" fontAlgn="auto" latinLnBrk="0" hangingPunct="1">
              <a:lnSpc>
                <a:spcPct val="100000"/>
              </a:lnSpc>
              <a:spcBef>
                <a:spcPts val="0"/>
              </a:spcBef>
              <a:spcAft>
                <a:spcPts val="0"/>
              </a:spcAft>
              <a:buClrTx/>
              <a:buSzTx/>
              <a:buFontTx/>
              <a:buChar char="-"/>
              <a:tabLst/>
              <a:defRPr/>
            </a:pPr>
            <a:endParaRPr kumimoji="0" lang="fr-FR" sz="2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just" defTabSz="457200" rtl="0" eaLnBrk="1" fontAlgn="auto" latinLnBrk="0" hangingPunct="1">
              <a:lnSpc>
                <a:spcPct val="100000"/>
              </a:lnSpc>
              <a:spcBef>
                <a:spcPts val="0"/>
              </a:spcBef>
              <a:spcAft>
                <a:spcPts val="0"/>
              </a:spcAft>
              <a:buClrTx/>
              <a:buSzTx/>
              <a:buFontTx/>
              <a:buChar char="-"/>
              <a:tabLst/>
              <a:defRPr/>
            </a:pPr>
            <a:r>
              <a:rPr kumimoji="0" lang="fr-FR" sz="2800" b="0" i="0" u="none" strike="noStrike" kern="1200" cap="none" spc="0" normalizeH="0" baseline="0" noProof="0" dirty="0">
                <a:ln>
                  <a:noFill/>
                </a:ln>
                <a:solidFill>
                  <a:prstClr val="white"/>
                </a:solidFill>
                <a:effectLst/>
                <a:uLnTx/>
                <a:uFillTx/>
                <a:latin typeface="Calibri" panose="020F0502020204030204"/>
                <a:ea typeface="+mn-ea"/>
                <a:cs typeface="+mn-cs"/>
              </a:rPr>
              <a:t>Le syndic considère que l’intégralité des charges sont approuvées</a:t>
            </a:r>
          </a:p>
          <a:p>
            <a:pPr marL="285750" marR="0" lvl="0" indent="-285750" algn="just" defTabSz="457200" rtl="0" eaLnBrk="1" fontAlgn="auto" latinLnBrk="0" hangingPunct="1">
              <a:lnSpc>
                <a:spcPct val="100000"/>
              </a:lnSpc>
              <a:spcBef>
                <a:spcPts val="0"/>
              </a:spcBef>
              <a:spcAft>
                <a:spcPts val="0"/>
              </a:spcAft>
              <a:buClrTx/>
              <a:buSzTx/>
              <a:buFontTx/>
              <a:buChar char="-"/>
              <a:tabLst/>
              <a:defRPr/>
            </a:pPr>
            <a:endParaRPr kumimoji="0" lang="fr-FR" sz="2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just" defTabSz="457200" rtl="0" eaLnBrk="1" fontAlgn="auto" latinLnBrk="0" hangingPunct="1">
              <a:lnSpc>
                <a:spcPct val="100000"/>
              </a:lnSpc>
              <a:spcBef>
                <a:spcPts val="0"/>
              </a:spcBef>
              <a:spcAft>
                <a:spcPts val="0"/>
              </a:spcAft>
              <a:buClrTx/>
              <a:buSzTx/>
              <a:buFontTx/>
              <a:buChar char="-"/>
              <a:tabLst/>
              <a:defRPr/>
            </a:pPr>
            <a:r>
              <a:rPr kumimoji="0" lang="fr-FR" sz="2800" b="0" i="0" u="none" strike="noStrike" kern="1200" cap="none" spc="0" normalizeH="0" baseline="0" noProof="0" dirty="0">
                <a:ln>
                  <a:noFill/>
                </a:ln>
                <a:solidFill>
                  <a:prstClr val="white"/>
                </a:solidFill>
                <a:effectLst/>
                <a:uLnTx/>
                <a:uFillTx/>
                <a:latin typeface="Calibri" panose="020F0502020204030204"/>
                <a:ea typeface="+mn-ea"/>
                <a:cs typeface="+mn-cs"/>
              </a:rPr>
              <a:t>Le syndic régularise les comptes des copropriétaires sur le montant total des charges</a:t>
            </a:r>
          </a:p>
        </p:txBody>
      </p:sp>
      <p:sp>
        <p:nvSpPr>
          <p:cNvPr id="8" name="Flèche : droite 7">
            <a:extLst>
              <a:ext uri="{FF2B5EF4-FFF2-40B4-BE49-F238E27FC236}">
                <a16:creationId xmlns:a16="http://schemas.microsoft.com/office/drawing/2014/main" id="{484F07C5-4F93-4720-B839-8F69878EA288}"/>
              </a:ext>
            </a:extLst>
          </p:cNvPr>
          <p:cNvSpPr/>
          <p:nvPr/>
        </p:nvSpPr>
        <p:spPr>
          <a:xfrm>
            <a:off x="4971942" y="3134757"/>
            <a:ext cx="1687286" cy="734787"/>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ZoneTexte 1">
            <a:extLst>
              <a:ext uri="{FF2B5EF4-FFF2-40B4-BE49-F238E27FC236}">
                <a16:creationId xmlns:a16="http://schemas.microsoft.com/office/drawing/2014/main" id="{AFB62BAD-17D5-47C0-9010-4AD78FD94ED7}"/>
              </a:ext>
            </a:extLst>
          </p:cNvPr>
          <p:cNvSpPr txBox="1"/>
          <p:nvPr/>
        </p:nvSpPr>
        <p:spPr>
          <a:xfrm>
            <a:off x="1660072" y="405749"/>
            <a:ext cx="3200399" cy="54580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34400" b="0" i="0" u="none" strike="noStrike" kern="1200" cap="none" spc="0" normalizeH="0" baseline="0" noProof="0" dirty="0">
                <a:ln>
                  <a:noFill/>
                </a:ln>
                <a:solidFill>
                  <a:srgbClr val="FF0000"/>
                </a:solidFill>
                <a:effectLst/>
                <a:uLnTx/>
                <a:uFillTx/>
                <a:latin typeface="Calibri" panose="020F0502020204030204"/>
                <a:ea typeface="+mn-ea"/>
                <a:cs typeface="+mn-cs"/>
              </a:rPr>
              <a:t>x</a:t>
            </a:r>
          </a:p>
        </p:txBody>
      </p:sp>
      <p:pic>
        <p:nvPicPr>
          <p:cNvPr id="4" name="Image 3">
            <a:extLst>
              <a:ext uri="{FF2B5EF4-FFF2-40B4-BE49-F238E27FC236}">
                <a16:creationId xmlns:a16="http://schemas.microsoft.com/office/drawing/2014/main" id="{05CD396B-3CEC-7AA0-6E83-D0006A2064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8140" y="85607"/>
            <a:ext cx="653637" cy="640283"/>
          </a:xfrm>
          <a:prstGeom prst="rect">
            <a:avLst/>
          </a:prstGeom>
        </p:spPr>
      </p:pic>
    </p:spTree>
    <p:extLst>
      <p:ext uri="{BB962C8B-B14F-4D97-AF65-F5344CB8AC3E}">
        <p14:creationId xmlns:p14="http://schemas.microsoft.com/office/powerpoint/2010/main" val="3737319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9950626-2B0D-43E8-99A8-E8FCF5D14CB4}"/>
              </a:ext>
            </a:extLst>
          </p:cNvPr>
          <p:cNvSpPr/>
          <p:nvPr/>
        </p:nvSpPr>
        <p:spPr>
          <a:xfrm>
            <a:off x="0" y="-8434"/>
            <a:ext cx="11974716" cy="452673"/>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500" b="1" i="0" u="none" strike="noStrike" kern="1200" cap="none" spc="0" normalizeH="0" baseline="0" noProof="0" dirty="0">
                <a:ln>
                  <a:noFill/>
                </a:ln>
                <a:solidFill>
                  <a:srgbClr val="0070C0"/>
                </a:solidFill>
                <a:effectLst/>
                <a:uLnTx/>
                <a:uFillTx/>
                <a:latin typeface="Calibri" panose="020F0502020204030204"/>
                <a:ea typeface="+mn-ea"/>
                <a:cs typeface="+mn-cs"/>
              </a:rPr>
              <a:t>LA CONTESTATION DES CHARGES</a:t>
            </a:r>
            <a:endParaRPr kumimoji="0" lang="fr-FR" sz="25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pic>
        <p:nvPicPr>
          <p:cNvPr id="2" name="Image 1">
            <a:extLst>
              <a:ext uri="{FF2B5EF4-FFF2-40B4-BE49-F238E27FC236}">
                <a16:creationId xmlns:a16="http://schemas.microsoft.com/office/drawing/2014/main" id="{3AF0A4E8-C6C0-4E4E-AA8E-B39A69F0E065}"/>
              </a:ext>
            </a:extLst>
          </p:cNvPr>
          <p:cNvPicPr>
            <a:picLocks noChangeAspect="1"/>
          </p:cNvPicPr>
          <p:nvPr/>
        </p:nvPicPr>
        <p:blipFill>
          <a:blip r:embed="rId2"/>
          <a:stretch>
            <a:fillRect/>
          </a:stretch>
        </p:blipFill>
        <p:spPr>
          <a:xfrm>
            <a:off x="1" y="493723"/>
            <a:ext cx="5930020" cy="6314792"/>
          </a:xfrm>
          <a:prstGeom prst="rect">
            <a:avLst/>
          </a:prstGeom>
        </p:spPr>
      </p:pic>
      <p:pic>
        <p:nvPicPr>
          <p:cNvPr id="10" name="Image 9">
            <a:extLst>
              <a:ext uri="{FF2B5EF4-FFF2-40B4-BE49-F238E27FC236}">
                <a16:creationId xmlns:a16="http://schemas.microsoft.com/office/drawing/2014/main" id="{D5A8898E-A14E-42BA-8C38-B975466D9ADD}"/>
              </a:ext>
            </a:extLst>
          </p:cNvPr>
          <p:cNvPicPr>
            <a:picLocks noChangeAspect="1"/>
          </p:cNvPicPr>
          <p:nvPr/>
        </p:nvPicPr>
        <p:blipFill>
          <a:blip r:embed="rId3"/>
          <a:stretch>
            <a:fillRect/>
          </a:stretch>
        </p:blipFill>
        <p:spPr>
          <a:xfrm>
            <a:off x="5930021" y="444239"/>
            <a:ext cx="6261979" cy="6413761"/>
          </a:xfrm>
          <a:prstGeom prst="rect">
            <a:avLst/>
          </a:prstGeom>
        </p:spPr>
      </p:pic>
      <p:sp>
        <p:nvSpPr>
          <p:cNvPr id="4" name="Rectangle 3">
            <a:extLst>
              <a:ext uri="{FF2B5EF4-FFF2-40B4-BE49-F238E27FC236}">
                <a16:creationId xmlns:a16="http://schemas.microsoft.com/office/drawing/2014/main" id="{A6CE507C-9CF3-4C1D-A848-25C35EE4F91D}"/>
              </a:ext>
            </a:extLst>
          </p:cNvPr>
          <p:cNvSpPr/>
          <p:nvPr/>
        </p:nvSpPr>
        <p:spPr>
          <a:xfrm>
            <a:off x="407406" y="1674891"/>
            <a:ext cx="5420007" cy="2245259"/>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55255-4806-4F4F-920B-DAE874B17838}"/>
              </a:ext>
            </a:extLst>
          </p:cNvPr>
          <p:cNvSpPr/>
          <p:nvPr/>
        </p:nvSpPr>
        <p:spPr>
          <a:xfrm>
            <a:off x="407406" y="4037846"/>
            <a:ext cx="5420007" cy="344031"/>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2EC14854-9BC0-439A-B3F8-AB2596C7C4FA}"/>
              </a:ext>
            </a:extLst>
          </p:cNvPr>
          <p:cNvSpPr/>
          <p:nvPr/>
        </p:nvSpPr>
        <p:spPr>
          <a:xfrm>
            <a:off x="262550" y="5839485"/>
            <a:ext cx="5564863" cy="88362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4C44E4B-D24E-4AD5-AC35-0E0C65C31161}"/>
              </a:ext>
            </a:extLst>
          </p:cNvPr>
          <p:cNvSpPr/>
          <p:nvPr/>
        </p:nvSpPr>
        <p:spPr>
          <a:xfrm>
            <a:off x="407405" y="4481468"/>
            <a:ext cx="5420008" cy="280656"/>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5C8D8CC7-6A69-4E5A-8E47-29A96849AEEE}"/>
              </a:ext>
            </a:extLst>
          </p:cNvPr>
          <p:cNvSpPr/>
          <p:nvPr/>
        </p:nvSpPr>
        <p:spPr>
          <a:xfrm>
            <a:off x="6726725" y="3861302"/>
            <a:ext cx="362138" cy="117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6" name="Connecteur droit 15">
            <a:extLst>
              <a:ext uri="{FF2B5EF4-FFF2-40B4-BE49-F238E27FC236}">
                <a16:creationId xmlns:a16="http://schemas.microsoft.com/office/drawing/2014/main" id="{18C80767-FB17-41BE-A881-DE3F08A03498}"/>
              </a:ext>
            </a:extLst>
          </p:cNvPr>
          <p:cNvCxnSpPr>
            <a:cxnSpLocks/>
          </p:cNvCxnSpPr>
          <p:nvPr/>
        </p:nvCxnSpPr>
        <p:spPr>
          <a:xfrm>
            <a:off x="7197505" y="4119327"/>
            <a:ext cx="338599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B2FBE66A-A14B-4DB2-8A31-41E7C6CE1ABF}"/>
              </a:ext>
            </a:extLst>
          </p:cNvPr>
          <p:cNvCxnSpPr>
            <a:cxnSpLocks/>
          </p:cNvCxnSpPr>
          <p:nvPr/>
        </p:nvCxnSpPr>
        <p:spPr>
          <a:xfrm>
            <a:off x="7088863" y="5557318"/>
            <a:ext cx="338599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061374C0-E907-4A97-B8C4-AA5662199D70}"/>
              </a:ext>
            </a:extLst>
          </p:cNvPr>
          <p:cNvCxnSpPr>
            <a:cxnSpLocks/>
          </p:cNvCxnSpPr>
          <p:nvPr/>
        </p:nvCxnSpPr>
        <p:spPr>
          <a:xfrm>
            <a:off x="7088863" y="4280780"/>
            <a:ext cx="3385996"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3" name="Image 2">
            <a:extLst>
              <a:ext uri="{FF2B5EF4-FFF2-40B4-BE49-F238E27FC236}">
                <a16:creationId xmlns:a16="http://schemas.microsoft.com/office/drawing/2014/main" id="{A13F3E3A-89E0-2E3E-AAE8-E932FE6FD5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68140" y="85607"/>
            <a:ext cx="653637" cy="640283"/>
          </a:xfrm>
          <a:prstGeom prst="rect">
            <a:avLst/>
          </a:prstGeom>
        </p:spPr>
      </p:pic>
    </p:spTree>
    <p:extLst>
      <p:ext uri="{BB962C8B-B14F-4D97-AF65-F5344CB8AC3E}">
        <p14:creationId xmlns:p14="http://schemas.microsoft.com/office/powerpoint/2010/main" val="411471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Connecteur droit avec flèche 24">
            <a:extLst>
              <a:ext uri="{FF2B5EF4-FFF2-40B4-BE49-F238E27FC236}">
                <a16:creationId xmlns:a16="http://schemas.microsoft.com/office/drawing/2014/main" id="{B083B45B-0114-44B2-A7BB-B5A702E7D8A1}"/>
              </a:ext>
            </a:extLst>
          </p:cNvPr>
          <p:cNvCxnSpPr>
            <a:cxnSpLocks/>
          </p:cNvCxnSpPr>
          <p:nvPr/>
        </p:nvCxnSpPr>
        <p:spPr>
          <a:xfrm>
            <a:off x="10965253" y="4481186"/>
            <a:ext cx="46006" cy="159013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a:extLst>
              <a:ext uri="{FF2B5EF4-FFF2-40B4-BE49-F238E27FC236}">
                <a16:creationId xmlns:a16="http://schemas.microsoft.com/office/drawing/2014/main" id="{C4EF2306-6EFF-4C47-96B9-3C87337E8BEB}"/>
              </a:ext>
            </a:extLst>
          </p:cNvPr>
          <p:cNvCxnSpPr/>
          <p:nvPr/>
        </p:nvCxnSpPr>
        <p:spPr>
          <a:xfrm>
            <a:off x="7161291" y="4481468"/>
            <a:ext cx="82986" cy="232704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D9950626-2B0D-43E8-99A8-E8FCF5D14CB4}"/>
              </a:ext>
            </a:extLst>
          </p:cNvPr>
          <p:cNvSpPr/>
          <p:nvPr/>
        </p:nvSpPr>
        <p:spPr>
          <a:xfrm>
            <a:off x="0" y="-8434"/>
            <a:ext cx="11974716" cy="452673"/>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500" b="1" i="0" u="none" strike="noStrike" kern="1200" cap="none" spc="0" normalizeH="0" baseline="0" noProof="0" dirty="0">
                <a:ln>
                  <a:noFill/>
                </a:ln>
                <a:solidFill>
                  <a:srgbClr val="0070C0"/>
                </a:solidFill>
                <a:effectLst/>
                <a:uLnTx/>
                <a:uFillTx/>
                <a:latin typeface="Calibri" panose="020F0502020204030204"/>
                <a:ea typeface="+mn-ea"/>
                <a:cs typeface="+mn-cs"/>
              </a:rPr>
              <a:t>LA CONTESTATION DES CHARGES</a:t>
            </a:r>
            <a:endParaRPr kumimoji="0" lang="fr-FR" sz="25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pic>
        <p:nvPicPr>
          <p:cNvPr id="2" name="Image 1">
            <a:extLst>
              <a:ext uri="{FF2B5EF4-FFF2-40B4-BE49-F238E27FC236}">
                <a16:creationId xmlns:a16="http://schemas.microsoft.com/office/drawing/2014/main" id="{3AF0A4E8-C6C0-4E4E-AA8E-B39A69F0E065}"/>
              </a:ext>
            </a:extLst>
          </p:cNvPr>
          <p:cNvPicPr>
            <a:picLocks noChangeAspect="1"/>
          </p:cNvPicPr>
          <p:nvPr/>
        </p:nvPicPr>
        <p:blipFill>
          <a:blip r:embed="rId2"/>
          <a:stretch>
            <a:fillRect/>
          </a:stretch>
        </p:blipFill>
        <p:spPr>
          <a:xfrm>
            <a:off x="1" y="493723"/>
            <a:ext cx="5930020" cy="6314792"/>
          </a:xfrm>
          <a:prstGeom prst="rect">
            <a:avLst/>
          </a:prstGeom>
        </p:spPr>
      </p:pic>
      <p:sp>
        <p:nvSpPr>
          <p:cNvPr id="4" name="Rectangle 3">
            <a:extLst>
              <a:ext uri="{FF2B5EF4-FFF2-40B4-BE49-F238E27FC236}">
                <a16:creationId xmlns:a16="http://schemas.microsoft.com/office/drawing/2014/main" id="{A6CE507C-9CF3-4C1D-A848-25C35EE4F91D}"/>
              </a:ext>
            </a:extLst>
          </p:cNvPr>
          <p:cNvSpPr/>
          <p:nvPr/>
        </p:nvSpPr>
        <p:spPr>
          <a:xfrm>
            <a:off x="407406" y="1674891"/>
            <a:ext cx="5420007" cy="2245259"/>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55255-4806-4F4F-920B-DAE874B17838}"/>
              </a:ext>
            </a:extLst>
          </p:cNvPr>
          <p:cNvSpPr/>
          <p:nvPr/>
        </p:nvSpPr>
        <p:spPr>
          <a:xfrm>
            <a:off x="407406" y="4037846"/>
            <a:ext cx="5420007" cy="344031"/>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2EC14854-9BC0-439A-B3F8-AB2596C7C4FA}"/>
              </a:ext>
            </a:extLst>
          </p:cNvPr>
          <p:cNvSpPr/>
          <p:nvPr/>
        </p:nvSpPr>
        <p:spPr>
          <a:xfrm>
            <a:off x="262550" y="5839485"/>
            <a:ext cx="5564863" cy="88362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4C44E4B-D24E-4AD5-AC35-0E0C65C31161}"/>
              </a:ext>
            </a:extLst>
          </p:cNvPr>
          <p:cNvSpPr/>
          <p:nvPr/>
        </p:nvSpPr>
        <p:spPr>
          <a:xfrm>
            <a:off x="407405" y="4481468"/>
            <a:ext cx="5420008" cy="280656"/>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ZoneTexte 2">
            <a:extLst>
              <a:ext uri="{FF2B5EF4-FFF2-40B4-BE49-F238E27FC236}">
                <a16:creationId xmlns:a16="http://schemas.microsoft.com/office/drawing/2014/main" id="{E5857AB1-7F06-4BC4-ACBB-A46F250383EE}"/>
              </a:ext>
            </a:extLst>
          </p:cNvPr>
          <p:cNvSpPr txBox="1"/>
          <p:nvPr/>
        </p:nvSpPr>
        <p:spPr>
          <a:xfrm>
            <a:off x="5930021" y="493723"/>
            <a:ext cx="6261978" cy="3416320"/>
          </a:xfrm>
          <a:prstGeom prst="rect">
            <a:avLst/>
          </a:prstGeom>
          <a:noFill/>
          <a:ln>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5 APPROBATION DES COMPTES E L’EXERCICE DU 01/01/2023 AU 31/12/2023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L’assemblée générale approuve les charges de l’exercice du 01/01/2023 au 31/12/2023 pour un montant de </a:t>
            </a:r>
            <a:r>
              <a:rPr kumimoji="0" lang="fr-FR" sz="1800" b="0" i="0" u="none" strike="noStrike" kern="1200" cap="none" spc="0" normalizeH="0" baseline="0" noProof="0" dirty="0">
                <a:ln>
                  <a:noFill/>
                </a:ln>
                <a:solidFill>
                  <a:srgbClr val="FF0000"/>
                </a:solidFill>
                <a:effectLst/>
                <a:uLnTx/>
                <a:uFillTx/>
                <a:latin typeface="Calibri" panose="020F0502020204030204"/>
                <a:ea typeface="+mn-ea"/>
                <a:cs typeface="+mn-cs"/>
              </a:rPr>
              <a:t>20 547,62€.</a:t>
            </a: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Les charges imputées sur le compte 614002 d’un montant de       2 376€ ainsi que la facture de 162,80€ imputée sur le compte 615001 seront affectées sur un compte d’attente 47002 intitulé « compte d’attente sur facture à justifier ». Elles feront l’objet d’une analyse plus approfondie du conseil syndical sur cet exercice afin de déterminer leur affectation définitive. </a:t>
            </a:r>
          </a:p>
        </p:txBody>
      </p:sp>
      <p:sp>
        <p:nvSpPr>
          <p:cNvPr id="7" name="Rectangle 6">
            <a:extLst>
              <a:ext uri="{FF2B5EF4-FFF2-40B4-BE49-F238E27FC236}">
                <a16:creationId xmlns:a16="http://schemas.microsoft.com/office/drawing/2014/main" id="{3B5FAE43-ADC4-4A5C-BC7C-5C0E23CBA936}"/>
              </a:ext>
            </a:extLst>
          </p:cNvPr>
          <p:cNvSpPr/>
          <p:nvPr/>
        </p:nvSpPr>
        <p:spPr>
          <a:xfrm>
            <a:off x="8172992" y="3929982"/>
            <a:ext cx="1029098" cy="3440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2 376 €</a:t>
            </a:r>
          </a:p>
        </p:txBody>
      </p:sp>
      <p:sp>
        <p:nvSpPr>
          <p:cNvPr id="15" name="Rectangle 14">
            <a:extLst>
              <a:ext uri="{FF2B5EF4-FFF2-40B4-BE49-F238E27FC236}">
                <a16:creationId xmlns:a16="http://schemas.microsoft.com/office/drawing/2014/main" id="{8546DFD8-5238-4CE6-B6F5-981E78F83751}"/>
              </a:ext>
            </a:extLst>
          </p:cNvPr>
          <p:cNvSpPr/>
          <p:nvPr/>
        </p:nvSpPr>
        <p:spPr>
          <a:xfrm>
            <a:off x="6234817" y="4621796"/>
            <a:ext cx="2018923" cy="3440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white"/>
                </a:solidFill>
                <a:effectLst/>
                <a:uLnTx/>
                <a:uFillTx/>
                <a:latin typeface="Calibri" panose="020F0502020204030204"/>
                <a:ea typeface="+mn-ea"/>
                <a:cs typeface="+mn-cs"/>
              </a:rPr>
              <a:t>FACTURES ABUSIVES</a:t>
            </a:r>
          </a:p>
        </p:txBody>
      </p:sp>
      <p:sp>
        <p:nvSpPr>
          <p:cNvPr id="17" name="Rectangle 16">
            <a:extLst>
              <a:ext uri="{FF2B5EF4-FFF2-40B4-BE49-F238E27FC236}">
                <a16:creationId xmlns:a16="http://schemas.microsoft.com/office/drawing/2014/main" id="{F2D5ABC9-42E6-4F85-BD18-25C488403244}"/>
              </a:ext>
            </a:extLst>
          </p:cNvPr>
          <p:cNvSpPr/>
          <p:nvPr/>
        </p:nvSpPr>
        <p:spPr>
          <a:xfrm>
            <a:off x="9955793" y="4621796"/>
            <a:ext cx="2018923" cy="3440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white"/>
                </a:solidFill>
                <a:effectLst/>
                <a:uLnTx/>
                <a:uFillTx/>
                <a:latin typeface="Calibri" panose="020F0502020204030204"/>
                <a:ea typeface="+mn-ea"/>
                <a:cs typeface="+mn-cs"/>
              </a:rPr>
              <a:t>FACTURES JUSTIFIEES</a:t>
            </a:r>
          </a:p>
        </p:txBody>
      </p:sp>
      <p:sp>
        <p:nvSpPr>
          <p:cNvPr id="19" name="Rectangle 18">
            <a:extLst>
              <a:ext uri="{FF2B5EF4-FFF2-40B4-BE49-F238E27FC236}">
                <a16:creationId xmlns:a16="http://schemas.microsoft.com/office/drawing/2014/main" id="{469406A3-C302-4986-9620-CE99F7E59496}"/>
              </a:ext>
            </a:extLst>
          </p:cNvPr>
          <p:cNvSpPr/>
          <p:nvPr/>
        </p:nvSpPr>
        <p:spPr>
          <a:xfrm>
            <a:off x="6234816" y="5205744"/>
            <a:ext cx="2018923" cy="58590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white"/>
                </a:solidFill>
                <a:effectLst/>
                <a:uLnTx/>
                <a:uFillTx/>
                <a:latin typeface="Calibri" panose="020F0502020204030204"/>
                <a:ea typeface="+mn-ea"/>
                <a:cs typeface="+mn-cs"/>
              </a:rPr>
              <a:t>ANNULATION DES FACTURES</a:t>
            </a:r>
          </a:p>
        </p:txBody>
      </p:sp>
      <p:sp>
        <p:nvSpPr>
          <p:cNvPr id="20" name="Rectangle 19">
            <a:extLst>
              <a:ext uri="{FF2B5EF4-FFF2-40B4-BE49-F238E27FC236}">
                <a16:creationId xmlns:a16="http://schemas.microsoft.com/office/drawing/2014/main" id="{D26AB0AA-FFE0-4953-9CF9-9B2D33841ED9}"/>
              </a:ext>
            </a:extLst>
          </p:cNvPr>
          <p:cNvSpPr/>
          <p:nvPr/>
        </p:nvSpPr>
        <p:spPr>
          <a:xfrm>
            <a:off x="6237838" y="6071322"/>
            <a:ext cx="2018923" cy="58590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white"/>
                </a:solidFill>
                <a:effectLst/>
                <a:uLnTx/>
                <a:uFillTx/>
                <a:latin typeface="Calibri" panose="020F0502020204030204"/>
                <a:ea typeface="+mn-ea"/>
                <a:cs typeface="+mn-cs"/>
              </a:rPr>
              <a:t>REMBOURSEMENT DES FACTURES</a:t>
            </a:r>
          </a:p>
        </p:txBody>
      </p:sp>
      <p:sp>
        <p:nvSpPr>
          <p:cNvPr id="21" name="Rectangle 20">
            <a:extLst>
              <a:ext uri="{FF2B5EF4-FFF2-40B4-BE49-F238E27FC236}">
                <a16:creationId xmlns:a16="http://schemas.microsoft.com/office/drawing/2014/main" id="{3FAC629C-2EB6-4D22-A9E9-761D8AF4B798}"/>
              </a:ext>
            </a:extLst>
          </p:cNvPr>
          <p:cNvSpPr/>
          <p:nvPr/>
        </p:nvSpPr>
        <p:spPr>
          <a:xfrm>
            <a:off x="9955792" y="5205745"/>
            <a:ext cx="2018923" cy="58590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white"/>
                </a:solidFill>
                <a:effectLst/>
                <a:uLnTx/>
                <a:uFillTx/>
                <a:latin typeface="Calibri" panose="020F0502020204030204"/>
                <a:ea typeface="+mn-ea"/>
                <a:cs typeface="+mn-cs"/>
              </a:rPr>
              <a:t>REINTEGRATION EN CHARGES</a:t>
            </a:r>
          </a:p>
        </p:txBody>
      </p:sp>
      <p:cxnSp>
        <p:nvCxnSpPr>
          <p:cNvPr id="22" name="Connecteur droit 21">
            <a:extLst>
              <a:ext uri="{FF2B5EF4-FFF2-40B4-BE49-F238E27FC236}">
                <a16:creationId xmlns:a16="http://schemas.microsoft.com/office/drawing/2014/main" id="{8EA2C9D7-888E-4598-AC6E-0D5C44DA102E}"/>
              </a:ext>
            </a:extLst>
          </p:cNvPr>
          <p:cNvCxnSpPr>
            <a:cxnSpLocks/>
          </p:cNvCxnSpPr>
          <p:nvPr/>
        </p:nvCxnSpPr>
        <p:spPr>
          <a:xfrm>
            <a:off x="7153747" y="4481186"/>
            <a:ext cx="381150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5096848C-C90D-4315-BB0E-64328BDF9666}"/>
              </a:ext>
            </a:extLst>
          </p:cNvPr>
          <p:cNvSpPr/>
          <p:nvPr/>
        </p:nvSpPr>
        <p:spPr>
          <a:xfrm>
            <a:off x="9304698" y="3928290"/>
            <a:ext cx="1161107" cy="3440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162,80 €</a:t>
            </a:r>
          </a:p>
        </p:txBody>
      </p:sp>
      <p:cxnSp>
        <p:nvCxnSpPr>
          <p:cNvPr id="29" name="Connecteur droit 28">
            <a:extLst>
              <a:ext uri="{FF2B5EF4-FFF2-40B4-BE49-F238E27FC236}">
                <a16:creationId xmlns:a16="http://schemas.microsoft.com/office/drawing/2014/main" id="{6152D454-2665-46CE-B09D-293120E3497C}"/>
              </a:ext>
            </a:extLst>
          </p:cNvPr>
          <p:cNvCxnSpPr>
            <a:cxnSpLocks/>
          </p:cNvCxnSpPr>
          <p:nvPr/>
        </p:nvCxnSpPr>
        <p:spPr>
          <a:xfrm>
            <a:off x="9877706" y="4287062"/>
            <a:ext cx="15089" cy="18962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E0F2F484-6995-4E78-82A2-DF4EBADF7DBE}"/>
              </a:ext>
            </a:extLst>
          </p:cNvPr>
          <p:cNvCxnSpPr>
            <a:stCxn id="7" idx="2"/>
          </p:cNvCxnSpPr>
          <p:nvPr/>
        </p:nvCxnSpPr>
        <p:spPr>
          <a:xfrm>
            <a:off x="8687541" y="4274013"/>
            <a:ext cx="0" cy="20267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3" name="Connecteur droit 32">
            <a:extLst>
              <a:ext uri="{FF2B5EF4-FFF2-40B4-BE49-F238E27FC236}">
                <a16:creationId xmlns:a16="http://schemas.microsoft.com/office/drawing/2014/main" id="{536BA60B-AEEB-4D12-A386-8DFFFFD31629}"/>
              </a:ext>
            </a:extLst>
          </p:cNvPr>
          <p:cNvCxnSpPr>
            <a:cxnSpLocks/>
          </p:cNvCxnSpPr>
          <p:nvPr/>
        </p:nvCxnSpPr>
        <p:spPr>
          <a:xfrm>
            <a:off x="8672452" y="4293952"/>
            <a:ext cx="15089" cy="189627"/>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6" name="Image 5">
            <a:extLst>
              <a:ext uri="{FF2B5EF4-FFF2-40B4-BE49-F238E27FC236}">
                <a16:creationId xmlns:a16="http://schemas.microsoft.com/office/drawing/2014/main" id="{BB16C711-41E8-8643-79A5-BCAA3D7C60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12601" y="85607"/>
            <a:ext cx="462114" cy="452673"/>
          </a:xfrm>
          <a:prstGeom prst="rect">
            <a:avLst/>
          </a:prstGeom>
        </p:spPr>
      </p:pic>
    </p:spTree>
    <p:extLst>
      <p:ext uri="{BB962C8B-B14F-4D97-AF65-F5344CB8AC3E}">
        <p14:creationId xmlns:p14="http://schemas.microsoft.com/office/powerpoint/2010/main" val="3724645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DBC4A1-E294-2837-2F24-7E84AF4C6FC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2EF3A7B-389D-A4CA-B41E-82787A6CD275}"/>
              </a:ext>
            </a:extLst>
          </p:cNvPr>
          <p:cNvSpPr>
            <a:spLocks noGrp="1"/>
          </p:cNvSpPr>
          <p:nvPr>
            <p:ph type="title"/>
          </p:nvPr>
        </p:nvSpPr>
        <p:spPr>
          <a:xfrm>
            <a:off x="182946" y="2748160"/>
            <a:ext cx="11579289" cy="2756901"/>
          </a:xfrm>
          <a:solidFill>
            <a:schemeClr val="accent6">
              <a:lumMod val="20000"/>
              <a:lumOff val="80000"/>
            </a:schemeClr>
          </a:solidFill>
        </p:spPr>
        <p:txBody>
          <a:bodyPr>
            <a:normAutofit fontScale="90000"/>
          </a:bodyPr>
          <a:lstStyle/>
          <a:p>
            <a:pPr algn="ctr"/>
            <a:r>
              <a:rPr lang="fr-FR" sz="6000" b="1" dirty="0">
                <a:solidFill>
                  <a:schemeClr val="accent1">
                    <a:lumMod val="50000"/>
                  </a:schemeClr>
                </a:solidFill>
              </a:rPr>
              <a:t>L’exigibilité des appels de fonds et l’approbation des comptes</a:t>
            </a:r>
            <a:br>
              <a:rPr lang="fr-FR" sz="6000" b="1" dirty="0"/>
            </a:br>
            <a:r>
              <a:rPr lang="fr-FR" sz="6000" b="1" dirty="0"/>
              <a:t> </a:t>
            </a:r>
            <a:br>
              <a:rPr lang="fr-FR" sz="5500" b="1" dirty="0">
                <a:latin typeface="Arial Black" panose="020B0A04020102020204" pitchFamily="34" charset="0"/>
              </a:rPr>
            </a:br>
            <a:endParaRPr lang="fr-FR" sz="5500" b="1" dirty="0">
              <a:latin typeface="Arial Black" panose="020B0A04020102020204" pitchFamily="34" charset="0"/>
            </a:endParaRPr>
          </a:p>
        </p:txBody>
      </p:sp>
      <p:pic>
        <p:nvPicPr>
          <p:cNvPr id="6" name="Picture 3" descr="f8df1bef-6142-4e4a-b0fa-a0c9dc9f2f98@mxp5">
            <a:extLst>
              <a:ext uri="{FF2B5EF4-FFF2-40B4-BE49-F238E27FC236}">
                <a16:creationId xmlns:a16="http://schemas.microsoft.com/office/drawing/2014/main" id="{D1D74901-6072-A26B-3F4F-93C72558F76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3276" y="286247"/>
            <a:ext cx="1926001" cy="18877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6340359"/>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642" y="1"/>
            <a:ext cx="11968681" cy="6858000"/>
          </a:xfrm>
          <a:solidFill>
            <a:schemeClr val="accent6">
              <a:lumMod val="20000"/>
              <a:lumOff val="80000"/>
            </a:schemeClr>
          </a:solidFill>
        </p:spPr>
        <p:txBody>
          <a:bodyPr>
            <a:noAutofit/>
          </a:bodyPr>
          <a:lstStyle/>
          <a:p>
            <a:br>
              <a:rPr lang="fr-FR" sz="1800" b="1" u="sng" dirty="0"/>
            </a:br>
            <a:br>
              <a:rPr lang="fr-FR" sz="1800" b="1" u="sng" dirty="0"/>
            </a:br>
            <a:br>
              <a:rPr lang="fr-FR" sz="1800" b="1" u="sng" dirty="0"/>
            </a:br>
            <a:br>
              <a:rPr lang="fr-FR" sz="1800" b="1" u="sng" dirty="0"/>
            </a:br>
            <a:br>
              <a:rPr lang="fr-FR" sz="1800" b="1" u="sng" dirty="0"/>
            </a:br>
            <a:br>
              <a:rPr lang="fr-FR" sz="1800" b="1" u="sng" dirty="0"/>
            </a:br>
            <a:r>
              <a:rPr lang="fr-FR" sz="1600" b="1" dirty="0"/>
              <a:t>I.- Pour faire face aux dépenses courantes de maintenance, de fonctionnement et d'administration des parties communes et équipements communs de l'immeuble, le syndicat des copropriétaires vote, chaque année, un budget prévisionnel</a:t>
            </a:r>
            <a:r>
              <a:rPr lang="fr-FR" sz="1600" dirty="0"/>
              <a:t>. </a:t>
            </a:r>
            <a:r>
              <a:rPr lang="fr-FR" sz="2000" b="1" dirty="0">
                <a:solidFill>
                  <a:schemeClr val="accent1">
                    <a:lumMod val="75000"/>
                  </a:schemeClr>
                </a:solidFill>
              </a:rPr>
              <a:t>L'assemblée générale des copropriétaires appelée à voter le budget prévisionnel </a:t>
            </a:r>
            <a:r>
              <a:rPr lang="fr-FR" sz="1600" b="1" dirty="0"/>
              <a:t>est réunie dans un délai de six mois à compter du dernier jour de l'exercice comptable précédent.</a:t>
            </a:r>
            <a:br>
              <a:rPr lang="fr-FR" sz="1600" dirty="0"/>
            </a:br>
            <a:br>
              <a:rPr lang="fr-FR" sz="1600" dirty="0"/>
            </a:br>
            <a:r>
              <a:rPr lang="fr-FR" sz="2000" b="1" dirty="0">
                <a:solidFill>
                  <a:srgbClr val="FF0000"/>
                </a:solidFill>
              </a:rPr>
              <a:t>Les copropriétaires versent au syndicat des provisions égales au quart du budget voté. Toutefois, l'assemblée générale peut fixer des modalités différentes</a:t>
            </a:r>
            <a:r>
              <a:rPr lang="fr-FR" sz="1800" b="1" dirty="0"/>
              <a:t>.</a:t>
            </a:r>
            <a:br>
              <a:rPr lang="fr-FR" sz="1800" b="1" dirty="0"/>
            </a:br>
            <a:br>
              <a:rPr lang="fr-FR" sz="1800" b="1" dirty="0"/>
            </a:br>
            <a:r>
              <a:rPr lang="fr-FR" sz="2000" b="1" dirty="0">
                <a:solidFill>
                  <a:srgbClr val="7030A0"/>
                </a:solidFill>
              </a:rPr>
              <a:t>La provision est exigible le premier jour de chaque trimestre ou le premier jour de la période fixée par l'assemblée générale.</a:t>
            </a: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br>
            <a:br>
              <a:rPr lang="fr-FR" sz="2000" b="1" dirty="0">
                <a:solidFill>
                  <a:srgbClr val="0070C0"/>
                </a:solidFill>
              </a:rPr>
            </a:br>
            <a:br>
              <a:rPr lang="fr-FR" sz="1600" dirty="0"/>
            </a:br>
            <a:br>
              <a:rPr lang="fr-FR" sz="2000" b="1" dirty="0">
                <a:solidFill>
                  <a:srgbClr val="FF0000"/>
                </a:solidFill>
              </a:rPr>
            </a:br>
            <a:endParaRPr lang="fr-FR" sz="1600" b="1" dirty="0">
              <a:solidFill>
                <a:srgbClr val="FF0000"/>
              </a:solidFill>
            </a:endParaRPr>
          </a:p>
        </p:txBody>
      </p:sp>
      <p:grpSp>
        <p:nvGrpSpPr>
          <p:cNvPr id="27" name="Groupe 26">
            <a:extLst>
              <a:ext uri="{FF2B5EF4-FFF2-40B4-BE49-F238E27FC236}">
                <a16:creationId xmlns:a16="http://schemas.microsoft.com/office/drawing/2014/main" id="{973814D2-8BD4-4571-A35D-F95DCE4D10FB}"/>
              </a:ext>
            </a:extLst>
          </p:cNvPr>
          <p:cNvGrpSpPr/>
          <p:nvPr/>
        </p:nvGrpSpPr>
        <p:grpSpPr>
          <a:xfrm>
            <a:off x="272282" y="3919929"/>
            <a:ext cx="11377963" cy="2802511"/>
            <a:chOff x="272282" y="3288557"/>
            <a:chExt cx="11377963" cy="2802511"/>
          </a:xfrm>
        </p:grpSpPr>
        <p:cxnSp>
          <p:nvCxnSpPr>
            <p:cNvPr id="5" name="Connecteur droit 4">
              <a:extLst>
                <a:ext uri="{FF2B5EF4-FFF2-40B4-BE49-F238E27FC236}">
                  <a16:creationId xmlns:a16="http://schemas.microsoft.com/office/drawing/2014/main" id="{06515844-87AA-4916-BA44-B6E50847B4A0}"/>
                </a:ext>
              </a:extLst>
            </p:cNvPr>
            <p:cNvCxnSpPr>
              <a:cxnSpLocks/>
            </p:cNvCxnSpPr>
            <p:nvPr/>
          </p:nvCxnSpPr>
          <p:spPr>
            <a:xfrm>
              <a:off x="805763" y="3508165"/>
              <a:ext cx="0" cy="2275126"/>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8C3A73E2-9514-4503-B2F7-B072667E1F95}"/>
                </a:ext>
              </a:extLst>
            </p:cNvPr>
            <p:cNvCxnSpPr>
              <a:cxnSpLocks/>
              <a:endCxn id="23" idx="0"/>
            </p:cNvCxnSpPr>
            <p:nvPr/>
          </p:nvCxnSpPr>
          <p:spPr>
            <a:xfrm>
              <a:off x="3668485" y="3428999"/>
              <a:ext cx="8730" cy="2347352"/>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101698AD-7B0F-496B-8793-0323E49F770A}"/>
                </a:ext>
              </a:extLst>
            </p:cNvPr>
            <p:cNvCxnSpPr>
              <a:cxnSpLocks/>
            </p:cNvCxnSpPr>
            <p:nvPr/>
          </p:nvCxnSpPr>
          <p:spPr>
            <a:xfrm>
              <a:off x="6672942" y="3428999"/>
              <a:ext cx="0" cy="2354292"/>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D789794D-D0CA-41FA-B611-8B50EBBDB806}"/>
                </a:ext>
              </a:extLst>
            </p:cNvPr>
            <p:cNvCxnSpPr>
              <a:cxnSpLocks/>
            </p:cNvCxnSpPr>
            <p:nvPr/>
          </p:nvCxnSpPr>
          <p:spPr>
            <a:xfrm>
              <a:off x="9644742" y="3442850"/>
              <a:ext cx="0" cy="2340441"/>
            </a:xfrm>
            <a:prstGeom prst="line">
              <a:avLst/>
            </a:prstGeom>
            <a:ln w="53975"/>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9593F55C-3959-4C8D-B297-B5D697A692EA}"/>
                </a:ext>
              </a:extLst>
            </p:cNvPr>
            <p:cNvSpPr txBox="1"/>
            <p:nvPr/>
          </p:nvSpPr>
          <p:spPr>
            <a:xfrm>
              <a:off x="9192989" y="3310234"/>
              <a:ext cx="1094008" cy="307777"/>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OCTOBRE</a:t>
              </a:r>
            </a:p>
          </p:txBody>
        </p:sp>
        <p:sp>
          <p:nvSpPr>
            <p:cNvPr id="11" name="ZoneTexte 10">
              <a:extLst>
                <a:ext uri="{FF2B5EF4-FFF2-40B4-BE49-F238E27FC236}">
                  <a16:creationId xmlns:a16="http://schemas.microsoft.com/office/drawing/2014/main" id="{62677785-DD0C-4009-86E0-A17B9D8F0D8C}"/>
                </a:ext>
              </a:extLst>
            </p:cNvPr>
            <p:cNvSpPr txBox="1"/>
            <p:nvPr/>
          </p:nvSpPr>
          <p:spPr>
            <a:xfrm>
              <a:off x="6197262" y="3288557"/>
              <a:ext cx="1006552" cy="307777"/>
            </a:xfrm>
            <a:prstGeom prst="rect">
              <a:avLst/>
            </a:prstGeom>
            <a:solidFill>
              <a:schemeClr val="tx2">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JUILLET</a:t>
              </a:r>
            </a:p>
          </p:txBody>
        </p:sp>
        <p:sp>
          <p:nvSpPr>
            <p:cNvPr id="12" name="ZoneTexte 11">
              <a:extLst>
                <a:ext uri="{FF2B5EF4-FFF2-40B4-BE49-F238E27FC236}">
                  <a16:creationId xmlns:a16="http://schemas.microsoft.com/office/drawing/2014/main" id="{78B5FE63-EF2D-4C5F-8261-73A6AE4D9E02}"/>
                </a:ext>
              </a:extLst>
            </p:cNvPr>
            <p:cNvSpPr txBox="1"/>
            <p:nvPr/>
          </p:nvSpPr>
          <p:spPr>
            <a:xfrm>
              <a:off x="3220017" y="3304350"/>
              <a:ext cx="914397" cy="307777"/>
            </a:xfrm>
            <a:prstGeom prst="rect">
              <a:avLst/>
            </a:prstGeom>
            <a:solidFill>
              <a:schemeClr val="accent2"/>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AVRIL</a:t>
              </a:r>
            </a:p>
          </p:txBody>
        </p:sp>
        <p:sp>
          <p:nvSpPr>
            <p:cNvPr id="13" name="ZoneTexte 12">
              <a:extLst>
                <a:ext uri="{FF2B5EF4-FFF2-40B4-BE49-F238E27FC236}">
                  <a16:creationId xmlns:a16="http://schemas.microsoft.com/office/drawing/2014/main" id="{44925269-C740-4B73-A251-9BECA9AAA2F6}"/>
                </a:ext>
              </a:extLst>
            </p:cNvPr>
            <p:cNvSpPr txBox="1"/>
            <p:nvPr/>
          </p:nvSpPr>
          <p:spPr>
            <a:xfrm>
              <a:off x="359072" y="3304350"/>
              <a:ext cx="1110499" cy="307777"/>
            </a:xfrm>
            <a:prstGeom prst="rect">
              <a:avLst/>
            </a:prstGeom>
            <a:solidFill>
              <a:schemeClr val="accent1">
                <a:lumMod val="60000"/>
                <a:lumOff val="4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JANVIER</a:t>
              </a:r>
            </a:p>
          </p:txBody>
        </p:sp>
        <p:sp>
          <p:nvSpPr>
            <p:cNvPr id="3" name="Flèche : double flèche horizontale 2">
              <a:extLst>
                <a:ext uri="{FF2B5EF4-FFF2-40B4-BE49-F238E27FC236}">
                  <a16:creationId xmlns:a16="http://schemas.microsoft.com/office/drawing/2014/main" id="{5B8EBC44-82E8-4F34-AAE0-B1DE693FB0D2}"/>
                </a:ext>
              </a:extLst>
            </p:cNvPr>
            <p:cNvSpPr/>
            <p:nvPr/>
          </p:nvSpPr>
          <p:spPr>
            <a:xfrm>
              <a:off x="827532" y="3855024"/>
              <a:ext cx="10822713" cy="16847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ANNEE 2025  – EXERCICE DU 01 JANVIER AU 31 DECEMBRE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BUDGET PREVISIONNEL DE 100 000€</a:t>
              </a:r>
            </a:p>
          </p:txBody>
        </p:sp>
        <p:sp>
          <p:nvSpPr>
            <p:cNvPr id="18" name="ZoneTexte 17">
              <a:extLst>
                <a:ext uri="{FF2B5EF4-FFF2-40B4-BE49-F238E27FC236}">
                  <a16:creationId xmlns:a16="http://schemas.microsoft.com/office/drawing/2014/main" id="{0416C540-C0DA-403D-8844-8D9E6A53C116}"/>
                </a:ext>
              </a:extLst>
            </p:cNvPr>
            <p:cNvSpPr txBox="1"/>
            <p:nvPr/>
          </p:nvSpPr>
          <p:spPr>
            <a:xfrm>
              <a:off x="272282" y="5783291"/>
              <a:ext cx="1110499" cy="307777"/>
            </a:xfrm>
            <a:prstGeom prst="rect">
              <a:avLst/>
            </a:prstGeom>
            <a:solidFill>
              <a:schemeClr val="accent1">
                <a:lumMod val="60000"/>
                <a:lumOff val="4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25 000€</a:t>
              </a:r>
            </a:p>
          </p:txBody>
        </p:sp>
        <p:sp>
          <p:nvSpPr>
            <p:cNvPr id="23" name="ZoneTexte 22">
              <a:extLst>
                <a:ext uri="{FF2B5EF4-FFF2-40B4-BE49-F238E27FC236}">
                  <a16:creationId xmlns:a16="http://schemas.microsoft.com/office/drawing/2014/main" id="{14D0BD7F-A62A-4D20-9CC0-ADC1C8206952}"/>
                </a:ext>
              </a:extLst>
            </p:cNvPr>
            <p:cNvSpPr txBox="1"/>
            <p:nvPr/>
          </p:nvSpPr>
          <p:spPr>
            <a:xfrm>
              <a:off x="3121965" y="5776351"/>
              <a:ext cx="1110499" cy="307777"/>
            </a:xfrm>
            <a:prstGeom prst="rect">
              <a:avLst/>
            </a:prstGeom>
            <a:solidFill>
              <a:schemeClr val="accent2">
                <a:lumMod val="75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25 000€</a:t>
              </a:r>
            </a:p>
          </p:txBody>
        </p:sp>
        <p:sp>
          <p:nvSpPr>
            <p:cNvPr id="24" name="ZoneTexte 23">
              <a:extLst>
                <a:ext uri="{FF2B5EF4-FFF2-40B4-BE49-F238E27FC236}">
                  <a16:creationId xmlns:a16="http://schemas.microsoft.com/office/drawing/2014/main" id="{B5D60978-1B9A-4B57-A165-1257B7CEB63E}"/>
                </a:ext>
              </a:extLst>
            </p:cNvPr>
            <p:cNvSpPr txBox="1"/>
            <p:nvPr/>
          </p:nvSpPr>
          <p:spPr>
            <a:xfrm>
              <a:off x="5987140" y="5783291"/>
              <a:ext cx="1110499" cy="307777"/>
            </a:xfrm>
            <a:prstGeom prst="rect">
              <a:avLst/>
            </a:prstGeom>
            <a:solidFill>
              <a:schemeClr val="bg1">
                <a:lumMod val="75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25 000€</a:t>
              </a:r>
            </a:p>
          </p:txBody>
        </p:sp>
        <p:sp>
          <p:nvSpPr>
            <p:cNvPr id="25" name="ZoneTexte 24">
              <a:extLst>
                <a:ext uri="{FF2B5EF4-FFF2-40B4-BE49-F238E27FC236}">
                  <a16:creationId xmlns:a16="http://schemas.microsoft.com/office/drawing/2014/main" id="{0F8A9EAB-9495-4C7D-8352-8BC4D9B9A19A}"/>
                </a:ext>
              </a:extLst>
            </p:cNvPr>
            <p:cNvSpPr txBox="1"/>
            <p:nvPr/>
          </p:nvSpPr>
          <p:spPr>
            <a:xfrm>
              <a:off x="9080917" y="5776352"/>
              <a:ext cx="1206074" cy="307777"/>
            </a:xfrm>
            <a:prstGeom prst="rect">
              <a:avLst/>
            </a:prstGeom>
            <a:solidFill>
              <a:schemeClr val="bg1">
                <a:lumMod val="95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25 000€</a:t>
              </a:r>
            </a:p>
          </p:txBody>
        </p:sp>
      </p:grpSp>
      <p:sp>
        <p:nvSpPr>
          <p:cNvPr id="28" name="Rectangle 27">
            <a:extLst>
              <a:ext uri="{FF2B5EF4-FFF2-40B4-BE49-F238E27FC236}">
                <a16:creationId xmlns:a16="http://schemas.microsoft.com/office/drawing/2014/main" id="{CB9AB1AB-6959-41B2-AE2B-8520E7C2B46D}"/>
              </a:ext>
            </a:extLst>
          </p:cNvPr>
          <p:cNvSpPr/>
          <p:nvPr/>
        </p:nvSpPr>
        <p:spPr>
          <a:xfrm>
            <a:off x="195943" y="135559"/>
            <a:ext cx="11604171" cy="81149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Article 14-1 de la loi juillet 1965 : exigibilité des appels de provisions de charges courantes</a:t>
            </a:r>
          </a:p>
        </p:txBody>
      </p:sp>
      <p:sp>
        <p:nvSpPr>
          <p:cNvPr id="4" name="Flèche : droite 3">
            <a:extLst>
              <a:ext uri="{FF2B5EF4-FFF2-40B4-BE49-F238E27FC236}">
                <a16:creationId xmlns:a16="http://schemas.microsoft.com/office/drawing/2014/main" id="{6E7A11DF-DCF3-4F94-883A-15438FD5B19F}"/>
              </a:ext>
            </a:extLst>
          </p:cNvPr>
          <p:cNvSpPr/>
          <p:nvPr/>
        </p:nvSpPr>
        <p:spPr>
          <a:xfrm>
            <a:off x="1874067" y="4383941"/>
            <a:ext cx="8745648" cy="53209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400" b="0" i="0" u="none" strike="noStrike" kern="1200" cap="none" spc="0" normalizeH="0" baseline="0" noProof="0" dirty="0">
                <a:ln>
                  <a:noFill/>
                </a:ln>
                <a:solidFill>
                  <a:prstClr val="white"/>
                </a:solidFill>
                <a:effectLst/>
                <a:uLnTx/>
                <a:uFillTx/>
                <a:latin typeface="Calibri" panose="020F0502020204030204"/>
                <a:ea typeface="+mn-ea"/>
                <a:cs typeface="+mn-cs"/>
              </a:rPr>
              <a:t>E X I G I B I L I T E</a:t>
            </a:r>
          </a:p>
        </p:txBody>
      </p:sp>
      <p:pic>
        <p:nvPicPr>
          <p:cNvPr id="9" name="Image 8">
            <a:extLst>
              <a:ext uri="{FF2B5EF4-FFF2-40B4-BE49-F238E27FC236}">
                <a16:creationId xmlns:a16="http://schemas.microsoft.com/office/drawing/2014/main" id="{2C77EC65-1AAC-D857-065E-1D1A346440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3778" y="221166"/>
            <a:ext cx="653637" cy="640283"/>
          </a:xfrm>
          <a:prstGeom prst="rect">
            <a:avLst/>
          </a:prstGeom>
        </p:spPr>
      </p:pic>
    </p:spTree>
    <p:extLst>
      <p:ext uri="{BB962C8B-B14F-4D97-AF65-F5344CB8AC3E}">
        <p14:creationId xmlns:p14="http://schemas.microsoft.com/office/powerpoint/2010/main" val="385321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642" y="1"/>
            <a:ext cx="11968681" cy="6858000"/>
          </a:xfrm>
          <a:solidFill>
            <a:schemeClr val="accent6">
              <a:lumMod val="20000"/>
              <a:lumOff val="80000"/>
            </a:schemeClr>
          </a:solidFill>
        </p:spPr>
        <p:txBody>
          <a:bodyPr>
            <a:noAutofit/>
          </a:bodyPr>
          <a:lstStyle/>
          <a:p>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br>
            <a:br>
              <a:rPr lang="fr-FR" sz="2000" b="1" dirty="0">
                <a:solidFill>
                  <a:srgbClr val="0070C0"/>
                </a:solidFill>
              </a:rPr>
            </a:br>
            <a:br>
              <a:rPr lang="fr-FR" sz="1600" dirty="0"/>
            </a:br>
            <a:br>
              <a:rPr lang="fr-FR" sz="2000" b="1" dirty="0">
                <a:solidFill>
                  <a:srgbClr val="FF0000"/>
                </a:solidFill>
              </a:rPr>
            </a:br>
            <a:endParaRPr lang="fr-FR" sz="1600" b="1" dirty="0">
              <a:solidFill>
                <a:srgbClr val="FF0000"/>
              </a:solidFill>
            </a:endParaRPr>
          </a:p>
        </p:txBody>
      </p:sp>
      <p:grpSp>
        <p:nvGrpSpPr>
          <p:cNvPr id="4" name="Groupe 3">
            <a:extLst>
              <a:ext uri="{FF2B5EF4-FFF2-40B4-BE49-F238E27FC236}">
                <a16:creationId xmlns:a16="http://schemas.microsoft.com/office/drawing/2014/main" id="{D55AF4E2-BF08-4845-8290-D195A4E1D495}"/>
              </a:ext>
            </a:extLst>
          </p:cNvPr>
          <p:cNvGrpSpPr/>
          <p:nvPr/>
        </p:nvGrpSpPr>
        <p:grpSpPr>
          <a:xfrm>
            <a:off x="404000" y="294986"/>
            <a:ext cx="11377963" cy="2802511"/>
            <a:chOff x="272282" y="3288557"/>
            <a:chExt cx="11377963" cy="2802511"/>
          </a:xfrm>
        </p:grpSpPr>
        <p:cxnSp>
          <p:nvCxnSpPr>
            <p:cNvPr id="5" name="Connecteur droit 4">
              <a:extLst>
                <a:ext uri="{FF2B5EF4-FFF2-40B4-BE49-F238E27FC236}">
                  <a16:creationId xmlns:a16="http://schemas.microsoft.com/office/drawing/2014/main" id="{06515844-87AA-4916-BA44-B6E50847B4A0}"/>
                </a:ext>
              </a:extLst>
            </p:cNvPr>
            <p:cNvCxnSpPr>
              <a:cxnSpLocks/>
            </p:cNvCxnSpPr>
            <p:nvPr/>
          </p:nvCxnSpPr>
          <p:spPr>
            <a:xfrm>
              <a:off x="805763" y="3508165"/>
              <a:ext cx="0" cy="2275126"/>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8C3A73E2-9514-4503-B2F7-B072667E1F95}"/>
                </a:ext>
              </a:extLst>
            </p:cNvPr>
            <p:cNvCxnSpPr>
              <a:cxnSpLocks/>
              <a:endCxn id="23" idx="0"/>
            </p:cNvCxnSpPr>
            <p:nvPr/>
          </p:nvCxnSpPr>
          <p:spPr>
            <a:xfrm>
              <a:off x="3668485" y="3428999"/>
              <a:ext cx="8730" cy="2347352"/>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101698AD-7B0F-496B-8793-0323E49F770A}"/>
                </a:ext>
              </a:extLst>
            </p:cNvPr>
            <p:cNvCxnSpPr>
              <a:cxnSpLocks/>
            </p:cNvCxnSpPr>
            <p:nvPr/>
          </p:nvCxnSpPr>
          <p:spPr>
            <a:xfrm>
              <a:off x="6672942" y="3428999"/>
              <a:ext cx="0" cy="2354292"/>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D789794D-D0CA-41FA-B611-8B50EBBDB806}"/>
                </a:ext>
              </a:extLst>
            </p:cNvPr>
            <p:cNvCxnSpPr>
              <a:cxnSpLocks/>
            </p:cNvCxnSpPr>
            <p:nvPr/>
          </p:nvCxnSpPr>
          <p:spPr>
            <a:xfrm>
              <a:off x="9644742" y="3442850"/>
              <a:ext cx="0" cy="2340441"/>
            </a:xfrm>
            <a:prstGeom prst="line">
              <a:avLst/>
            </a:prstGeom>
            <a:ln w="53975"/>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9593F55C-3959-4C8D-B297-B5D697A692EA}"/>
                </a:ext>
              </a:extLst>
            </p:cNvPr>
            <p:cNvSpPr txBox="1"/>
            <p:nvPr/>
          </p:nvSpPr>
          <p:spPr>
            <a:xfrm>
              <a:off x="9192989" y="3310234"/>
              <a:ext cx="1094008" cy="307777"/>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OCTOBRE</a:t>
              </a:r>
            </a:p>
          </p:txBody>
        </p:sp>
        <p:sp>
          <p:nvSpPr>
            <p:cNvPr id="11" name="ZoneTexte 10">
              <a:extLst>
                <a:ext uri="{FF2B5EF4-FFF2-40B4-BE49-F238E27FC236}">
                  <a16:creationId xmlns:a16="http://schemas.microsoft.com/office/drawing/2014/main" id="{62677785-DD0C-4009-86E0-A17B9D8F0D8C}"/>
                </a:ext>
              </a:extLst>
            </p:cNvPr>
            <p:cNvSpPr txBox="1"/>
            <p:nvPr/>
          </p:nvSpPr>
          <p:spPr>
            <a:xfrm>
              <a:off x="6197262" y="3288557"/>
              <a:ext cx="1006552" cy="307777"/>
            </a:xfrm>
            <a:prstGeom prst="rect">
              <a:avLst/>
            </a:prstGeom>
            <a:solidFill>
              <a:schemeClr val="tx2">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JUILLET</a:t>
              </a:r>
            </a:p>
          </p:txBody>
        </p:sp>
        <p:sp>
          <p:nvSpPr>
            <p:cNvPr id="12" name="ZoneTexte 11">
              <a:extLst>
                <a:ext uri="{FF2B5EF4-FFF2-40B4-BE49-F238E27FC236}">
                  <a16:creationId xmlns:a16="http://schemas.microsoft.com/office/drawing/2014/main" id="{78B5FE63-EF2D-4C5F-8261-73A6AE4D9E02}"/>
                </a:ext>
              </a:extLst>
            </p:cNvPr>
            <p:cNvSpPr txBox="1"/>
            <p:nvPr/>
          </p:nvSpPr>
          <p:spPr>
            <a:xfrm>
              <a:off x="3220017" y="3304350"/>
              <a:ext cx="914397" cy="307777"/>
            </a:xfrm>
            <a:prstGeom prst="rect">
              <a:avLst/>
            </a:prstGeom>
            <a:solidFill>
              <a:schemeClr val="accent2"/>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AVRIL</a:t>
              </a:r>
            </a:p>
          </p:txBody>
        </p:sp>
        <p:sp>
          <p:nvSpPr>
            <p:cNvPr id="13" name="ZoneTexte 12">
              <a:extLst>
                <a:ext uri="{FF2B5EF4-FFF2-40B4-BE49-F238E27FC236}">
                  <a16:creationId xmlns:a16="http://schemas.microsoft.com/office/drawing/2014/main" id="{44925269-C740-4B73-A251-9BECA9AAA2F6}"/>
                </a:ext>
              </a:extLst>
            </p:cNvPr>
            <p:cNvSpPr txBox="1"/>
            <p:nvPr/>
          </p:nvSpPr>
          <p:spPr>
            <a:xfrm>
              <a:off x="359072" y="3304350"/>
              <a:ext cx="1110499" cy="307777"/>
            </a:xfrm>
            <a:prstGeom prst="rect">
              <a:avLst/>
            </a:prstGeom>
            <a:solidFill>
              <a:schemeClr val="accent1">
                <a:lumMod val="60000"/>
                <a:lumOff val="4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JANVIER</a:t>
              </a:r>
            </a:p>
          </p:txBody>
        </p:sp>
        <p:sp>
          <p:nvSpPr>
            <p:cNvPr id="3" name="Flèche : double flèche horizontale 2">
              <a:extLst>
                <a:ext uri="{FF2B5EF4-FFF2-40B4-BE49-F238E27FC236}">
                  <a16:creationId xmlns:a16="http://schemas.microsoft.com/office/drawing/2014/main" id="{5B8EBC44-82E8-4F34-AAE0-B1DE693FB0D2}"/>
                </a:ext>
              </a:extLst>
            </p:cNvPr>
            <p:cNvSpPr/>
            <p:nvPr/>
          </p:nvSpPr>
          <p:spPr>
            <a:xfrm>
              <a:off x="827532" y="3855024"/>
              <a:ext cx="10822713" cy="16847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ANNEE 2025  – EXERCICE DU 01 JANVIER AU 31 DECEMBRE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BUDGET PREVISIONNEL DE 100 000€</a:t>
              </a:r>
            </a:p>
          </p:txBody>
        </p:sp>
        <p:sp>
          <p:nvSpPr>
            <p:cNvPr id="18" name="ZoneTexte 17">
              <a:extLst>
                <a:ext uri="{FF2B5EF4-FFF2-40B4-BE49-F238E27FC236}">
                  <a16:creationId xmlns:a16="http://schemas.microsoft.com/office/drawing/2014/main" id="{0416C540-C0DA-403D-8844-8D9E6A53C116}"/>
                </a:ext>
              </a:extLst>
            </p:cNvPr>
            <p:cNvSpPr txBox="1"/>
            <p:nvPr/>
          </p:nvSpPr>
          <p:spPr>
            <a:xfrm>
              <a:off x="272282" y="5783291"/>
              <a:ext cx="1110499" cy="307777"/>
            </a:xfrm>
            <a:prstGeom prst="rect">
              <a:avLst/>
            </a:prstGeom>
            <a:solidFill>
              <a:schemeClr val="accent1">
                <a:lumMod val="60000"/>
                <a:lumOff val="4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25 000€</a:t>
              </a:r>
            </a:p>
          </p:txBody>
        </p:sp>
        <p:sp>
          <p:nvSpPr>
            <p:cNvPr id="23" name="ZoneTexte 22">
              <a:extLst>
                <a:ext uri="{FF2B5EF4-FFF2-40B4-BE49-F238E27FC236}">
                  <a16:creationId xmlns:a16="http://schemas.microsoft.com/office/drawing/2014/main" id="{14D0BD7F-A62A-4D20-9CC0-ADC1C8206952}"/>
                </a:ext>
              </a:extLst>
            </p:cNvPr>
            <p:cNvSpPr txBox="1"/>
            <p:nvPr/>
          </p:nvSpPr>
          <p:spPr>
            <a:xfrm>
              <a:off x="3121965" y="5776351"/>
              <a:ext cx="1110499" cy="307777"/>
            </a:xfrm>
            <a:prstGeom prst="rect">
              <a:avLst/>
            </a:prstGeom>
            <a:solidFill>
              <a:schemeClr val="accent2">
                <a:lumMod val="75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25 000€</a:t>
              </a:r>
            </a:p>
          </p:txBody>
        </p:sp>
        <p:sp>
          <p:nvSpPr>
            <p:cNvPr id="24" name="ZoneTexte 23">
              <a:extLst>
                <a:ext uri="{FF2B5EF4-FFF2-40B4-BE49-F238E27FC236}">
                  <a16:creationId xmlns:a16="http://schemas.microsoft.com/office/drawing/2014/main" id="{B5D60978-1B9A-4B57-A165-1257B7CEB63E}"/>
                </a:ext>
              </a:extLst>
            </p:cNvPr>
            <p:cNvSpPr txBox="1"/>
            <p:nvPr/>
          </p:nvSpPr>
          <p:spPr>
            <a:xfrm>
              <a:off x="5987140" y="5783291"/>
              <a:ext cx="1110499" cy="307777"/>
            </a:xfrm>
            <a:prstGeom prst="rect">
              <a:avLst/>
            </a:prstGeom>
            <a:solidFill>
              <a:schemeClr val="bg1">
                <a:lumMod val="75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25 000€</a:t>
              </a:r>
            </a:p>
          </p:txBody>
        </p:sp>
        <p:sp>
          <p:nvSpPr>
            <p:cNvPr id="25" name="ZoneTexte 24">
              <a:extLst>
                <a:ext uri="{FF2B5EF4-FFF2-40B4-BE49-F238E27FC236}">
                  <a16:creationId xmlns:a16="http://schemas.microsoft.com/office/drawing/2014/main" id="{0F8A9EAB-9495-4C7D-8352-8BC4D9B9A19A}"/>
                </a:ext>
              </a:extLst>
            </p:cNvPr>
            <p:cNvSpPr txBox="1"/>
            <p:nvPr/>
          </p:nvSpPr>
          <p:spPr>
            <a:xfrm>
              <a:off x="9080917" y="5776352"/>
              <a:ext cx="1206074" cy="307777"/>
            </a:xfrm>
            <a:prstGeom prst="rect">
              <a:avLst/>
            </a:prstGeom>
            <a:solidFill>
              <a:schemeClr val="bg1">
                <a:lumMod val="95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25 000€</a:t>
              </a:r>
            </a:p>
          </p:txBody>
        </p:sp>
      </p:grpSp>
      <p:graphicFrame>
        <p:nvGraphicFramePr>
          <p:cNvPr id="17" name="Tableau 16">
            <a:extLst>
              <a:ext uri="{FF2B5EF4-FFF2-40B4-BE49-F238E27FC236}">
                <a16:creationId xmlns:a16="http://schemas.microsoft.com/office/drawing/2014/main" id="{1743E63A-0017-4687-A660-36E4562F2F5A}"/>
              </a:ext>
            </a:extLst>
          </p:cNvPr>
          <p:cNvGraphicFramePr>
            <a:graphicFrameLocks noGrp="1"/>
          </p:cNvGraphicFramePr>
          <p:nvPr/>
        </p:nvGraphicFramePr>
        <p:xfrm>
          <a:off x="1273630" y="3566535"/>
          <a:ext cx="10232570" cy="2997465"/>
        </p:xfrm>
        <a:graphic>
          <a:graphicData uri="http://schemas.openxmlformats.org/drawingml/2006/table">
            <a:tbl>
              <a:tblPr firstRow="1" bandRow="1">
                <a:tableStyleId>{F5AB1C69-6EDB-4FF4-983F-18BD219EF322}</a:tableStyleId>
              </a:tblPr>
              <a:tblGrid>
                <a:gridCol w="1288712">
                  <a:extLst>
                    <a:ext uri="{9D8B030D-6E8A-4147-A177-3AD203B41FA5}">
                      <a16:colId xmlns:a16="http://schemas.microsoft.com/office/drawing/2014/main" val="20000"/>
                    </a:ext>
                  </a:extLst>
                </a:gridCol>
                <a:gridCol w="4283641">
                  <a:extLst>
                    <a:ext uri="{9D8B030D-6E8A-4147-A177-3AD203B41FA5}">
                      <a16:colId xmlns:a16="http://schemas.microsoft.com/office/drawing/2014/main" val="2899098085"/>
                    </a:ext>
                  </a:extLst>
                </a:gridCol>
                <a:gridCol w="2224726">
                  <a:extLst>
                    <a:ext uri="{9D8B030D-6E8A-4147-A177-3AD203B41FA5}">
                      <a16:colId xmlns:a16="http://schemas.microsoft.com/office/drawing/2014/main" val="20001"/>
                    </a:ext>
                  </a:extLst>
                </a:gridCol>
                <a:gridCol w="2435491">
                  <a:extLst>
                    <a:ext uri="{9D8B030D-6E8A-4147-A177-3AD203B41FA5}">
                      <a16:colId xmlns:a16="http://schemas.microsoft.com/office/drawing/2014/main" val="20002"/>
                    </a:ext>
                  </a:extLst>
                </a:gridCol>
              </a:tblGrid>
              <a:tr h="563537">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2800" dirty="0"/>
                        <a:t>450-1  Copropriétaire  A</a:t>
                      </a:r>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endParaRPr lang="fr-FR" dirty="0"/>
                    </a:p>
                  </a:txBody>
                  <a:tcPr/>
                </a:tc>
                <a:extLst>
                  <a:ext uri="{0D108BD9-81ED-4DB2-BD59-A6C34878D82A}">
                    <a16:rowId xmlns:a16="http://schemas.microsoft.com/office/drawing/2014/main" val="10000"/>
                  </a:ext>
                </a:extLst>
              </a:tr>
              <a:tr h="326249">
                <a:tc>
                  <a:txBody>
                    <a:bodyPr/>
                    <a:lstStyle/>
                    <a:p>
                      <a:pPr algn="ctr"/>
                      <a:r>
                        <a:rPr lang="fr-FR" sz="1600" dirty="0"/>
                        <a:t>date</a:t>
                      </a:r>
                    </a:p>
                  </a:txBody>
                  <a:tcPr marL="91486" marR="91486" marT="45709" marB="4570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t>Libellé</a:t>
                      </a:r>
                    </a:p>
                  </a:txBody>
                  <a:tcPr marL="91486" marR="91486" marT="45709" marB="45709"/>
                </a:tc>
                <a:tc>
                  <a:txBody>
                    <a:bodyPr/>
                    <a:lstStyle/>
                    <a:p>
                      <a:pPr algn="ctr"/>
                      <a:r>
                        <a:rPr lang="fr-FR" sz="1600" dirty="0"/>
                        <a:t>Débit</a:t>
                      </a:r>
                    </a:p>
                  </a:txBody>
                  <a:tcPr marL="91486" marR="91486" marT="45709" marB="45709"/>
                </a:tc>
                <a:tc>
                  <a:txBody>
                    <a:bodyPr/>
                    <a:lstStyle/>
                    <a:p>
                      <a:pPr algn="ctr"/>
                      <a:r>
                        <a:rPr lang="fr-FR" sz="1600" dirty="0"/>
                        <a:t>Crédit</a:t>
                      </a:r>
                    </a:p>
                  </a:txBody>
                  <a:tcPr marL="91486" marR="91486" marT="45709" marB="45709"/>
                </a:tc>
                <a:extLst>
                  <a:ext uri="{0D108BD9-81ED-4DB2-BD59-A6C34878D82A}">
                    <a16:rowId xmlns:a16="http://schemas.microsoft.com/office/drawing/2014/main" val="10001"/>
                  </a:ext>
                </a:extLst>
              </a:tr>
              <a:tr h="440853">
                <a:tc>
                  <a:txBody>
                    <a:bodyPr/>
                    <a:lstStyle/>
                    <a:p>
                      <a:r>
                        <a:rPr lang="fr-FR" sz="1600" dirty="0"/>
                        <a:t>01/01/2025</a:t>
                      </a:r>
                    </a:p>
                  </a:txBody>
                  <a:tcPr marL="91486" marR="91486" marT="45709" marB="45709"/>
                </a:tc>
                <a:tc>
                  <a:txBody>
                    <a:bodyPr/>
                    <a:lstStyle/>
                    <a:p>
                      <a:r>
                        <a:rPr lang="fr-FR" sz="1600" dirty="0"/>
                        <a:t>Provision de charges courantes 1</a:t>
                      </a:r>
                      <a:r>
                        <a:rPr lang="fr-FR" sz="1600" baseline="30000" dirty="0"/>
                        <a:t>er</a:t>
                      </a:r>
                      <a:r>
                        <a:rPr lang="fr-FR" sz="1600" dirty="0"/>
                        <a:t> trimestre</a:t>
                      </a:r>
                    </a:p>
                  </a:txBody>
                  <a:tcPr marL="91486" marR="91486" marT="45709" marB="45709"/>
                </a:tc>
                <a:tc>
                  <a:txBody>
                    <a:bodyPr/>
                    <a:lstStyle/>
                    <a:p>
                      <a:pPr algn="ctr"/>
                      <a:r>
                        <a:rPr lang="fr-FR" sz="1600" b="1" dirty="0">
                          <a:solidFill>
                            <a:srgbClr val="0070C0"/>
                          </a:solidFill>
                        </a:rPr>
                        <a:t>250€</a:t>
                      </a:r>
                    </a:p>
                  </a:txBody>
                  <a:tcPr marL="91486" marR="91486" marT="45709" marB="45709"/>
                </a:tc>
                <a:tc>
                  <a:txBody>
                    <a:bodyPr/>
                    <a:lstStyle/>
                    <a:p>
                      <a:pPr algn="ctr"/>
                      <a:endParaRPr lang="fr-FR" sz="1600" dirty="0"/>
                    </a:p>
                  </a:txBody>
                  <a:tcPr marL="91486" marR="91486" marT="45709" marB="45709"/>
                </a:tc>
                <a:extLst>
                  <a:ext uri="{0D108BD9-81ED-4DB2-BD59-A6C34878D82A}">
                    <a16:rowId xmlns:a16="http://schemas.microsoft.com/office/drawing/2014/main" val="10002"/>
                  </a:ext>
                </a:extLst>
              </a:tr>
              <a:tr h="440853">
                <a:tc>
                  <a:txBody>
                    <a:bodyPr/>
                    <a:lstStyle/>
                    <a:p>
                      <a:r>
                        <a:rPr lang="fr-FR" sz="1600" dirty="0"/>
                        <a:t>01/04/2025</a:t>
                      </a:r>
                    </a:p>
                  </a:txBody>
                  <a:tcPr marL="91486" marR="91486" marT="45709" marB="4570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Provision de charges courantes </a:t>
                      </a:r>
                      <a:r>
                        <a:rPr lang="fr-FR" sz="1600" baseline="30000" dirty="0"/>
                        <a:t>2eme</a:t>
                      </a:r>
                      <a:r>
                        <a:rPr lang="fr-FR" sz="1600" dirty="0"/>
                        <a:t> trimestre</a:t>
                      </a:r>
                    </a:p>
                  </a:txBody>
                  <a:tcPr marL="91486" marR="91486" marT="45709" marB="45709"/>
                </a:tc>
                <a:tc>
                  <a:txBody>
                    <a:bodyPr/>
                    <a:lstStyle/>
                    <a:p>
                      <a:pPr algn="ctr"/>
                      <a:r>
                        <a:rPr lang="fr-FR" sz="1600" b="1" dirty="0">
                          <a:solidFill>
                            <a:srgbClr val="0070C0"/>
                          </a:solidFill>
                        </a:rPr>
                        <a:t>250€</a:t>
                      </a:r>
                    </a:p>
                  </a:txBody>
                  <a:tcPr marL="91486" marR="91486" marT="45709" marB="45709"/>
                </a:tc>
                <a:tc>
                  <a:txBody>
                    <a:bodyPr/>
                    <a:lstStyle/>
                    <a:p>
                      <a:pPr algn="ctr"/>
                      <a:endParaRPr lang="fr-FR" sz="1600" dirty="0"/>
                    </a:p>
                  </a:txBody>
                  <a:tcPr marL="91486" marR="91486" marT="45709" marB="45709"/>
                </a:tc>
                <a:extLst>
                  <a:ext uri="{0D108BD9-81ED-4DB2-BD59-A6C34878D82A}">
                    <a16:rowId xmlns:a16="http://schemas.microsoft.com/office/drawing/2014/main" val="2513293045"/>
                  </a:ext>
                </a:extLst>
              </a:tr>
              <a:tr h="440853">
                <a:tc>
                  <a:txBody>
                    <a:bodyPr/>
                    <a:lstStyle/>
                    <a:p>
                      <a:r>
                        <a:rPr lang="fr-FR" sz="1600" dirty="0"/>
                        <a:t>01/07/2025</a:t>
                      </a:r>
                    </a:p>
                  </a:txBody>
                  <a:tcPr marL="91486" marR="91486" marT="45709" marB="4570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Provision de charges courantes </a:t>
                      </a:r>
                      <a:r>
                        <a:rPr lang="fr-FR" sz="1600" baseline="30000" dirty="0"/>
                        <a:t>3eme</a:t>
                      </a:r>
                      <a:r>
                        <a:rPr lang="fr-FR" sz="1600" dirty="0"/>
                        <a:t> trimestre</a:t>
                      </a:r>
                    </a:p>
                  </a:txBody>
                  <a:tcPr marL="91486" marR="91486" marT="45709" marB="45709"/>
                </a:tc>
                <a:tc>
                  <a:txBody>
                    <a:bodyPr/>
                    <a:lstStyle/>
                    <a:p>
                      <a:pPr algn="ctr"/>
                      <a:r>
                        <a:rPr lang="fr-FR" sz="1600" b="1" dirty="0">
                          <a:solidFill>
                            <a:srgbClr val="0070C0"/>
                          </a:solidFill>
                        </a:rPr>
                        <a:t>250€</a:t>
                      </a:r>
                    </a:p>
                  </a:txBody>
                  <a:tcPr marL="91486" marR="91486" marT="45709" marB="45709"/>
                </a:tc>
                <a:tc>
                  <a:txBody>
                    <a:bodyPr/>
                    <a:lstStyle/>
                    <a:p>
                      <a:pPr algn="ctr"/>
                      <a:endParaRPr lang="fr-FR" sz="1600" dirty="0"/>
                    </a:p>
                  </a:txBody>
                  <a:tcPr marL="91486" marR="91486" marT="45709" marB="45709"/>
                </a:tc>
                <a:extLst>
                  <a:ext uri="{0D108BD9-81ED-4DB2-BD59-A6C34878D82A}">
                    <a16:rowId xmlns:a16="http://schemas.microsoft.com/office/drawing/2014/main" val="1113455657"/>
                  </a:ext>
                </a:extLst>
              </a:tr>
              <a:tr h="440853">
                <a:tc>
                  <a:txBody>
                    <a:bodyPr/>
                    <a:lstStyle/>
                    <a:p>
                      <a:r>
                        <a:rPr lang="fr-FR" sz="1600" dirty="0"/>
                        <a:t>01/10/2025</a:t>
                      </a:r>
                    </a:p>
                  </a:txBody>
                  <a:tcPr marL="91486" marR="91486" marT="45709" marB="4570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Provision de charges courantes </a:t>
                      </a:r>
                      <a:r>
                        <a:rPr lang="fr-FR" sz="1600" baseline="30000" dirty="0"/>
                        <a:t>4eme</a:t>
                      </a:r>
                      <a:r>
                        <a:rPr lang="fr-FR" sz="1600" dirty="0"/>
                        <a:t> trimestre</a:t>
                      </a:r>
                    </a:p>
                  </a:txBody>
                  <a:tcPr marL="91486" marR="91486" marT="45709" marB="45709"/>
                </a:tc>
                <a:tc>
                  <a:txBody>
                    <a:bodyPr/>
                    <a:lstStyle/>
                    <a:p>
                      <a:pPr algn="ctr"/>
                      <a:r>
                        <a:rPr lang="fr-FR" sz="1600" b="1" dirty="0">
                          <a:solidFill>
                            <a:schemeClr val="accent1">
                              <a:lumMod val="75000"/>
                            </a:schemeClr>
                          </a:solidFill>
                        </a:rPr>
                        <a:t>250€</a:t>
                      </a:r>
                    </a:p>
                  </a:txBody>
                  <a:tcPr marL="91486" marR="91486" marT="45709" marB="45709"/>
                </a:tc>
                <a:tc>
                  <a:txBody>
                    <a:bodyPr/>
                    <a:lstStyle/>
                    <a:p>
                      <a:pPr algn="ctr"/>
                      <a:endParaRPr lang="fr-FR" sz="1600" b="1" dirty="0">
                        <a:solidFill>
                          <a:srgbClr val="C00000"/>
                        </a:solidFill>
                      </a:endParaRPr>
                    </a:p>
                  </a:txBody>
                  <a:tcPr marL="91486" marR="91486" marT="45709" marB="45709"/>
                </a:tc>
                <a:extLst>
                  <a:ext uri="{0D108BD9-81ED-4DB2-BD59-A6C34878D82A}">
                    <a16:rowId xmlns:a16="http://schemas.microsoft.com/office/drawing/2014/main" val="10003"/>
                  </a:ext>
                </a:extLst>
              </a:tr>
              <a:tr h="326249">
                <a:tc gridSpan="2">
                  <a:txBody>
                    <a:bodyPr/>
                    <a:lstStyle/>
                    <a:p>
                      <a:pPr algn="ctr"/>
                      <a:r>
                        <a:rPr lang="fr-FR" sz="1600" b="1" dirty="0"/>
                        <a:t>Solde </a:t>
                      </a:r>
                    </a:p>
                  </a:txBody>
                  <a:tcPr marL="91486" marR="91486" marT="45709" marB="45709">
                    <a:solidFill>
                      <a:schemeClr val="accent6">
                        <a:lumMod val="60000"/>
                        <a:lumOff val="40000"/>
                      </a:schemeClr>
                    </a:solidFill>
                  </a:tcPr>
                </a:tc>
                <a:tc hMerge="1">
                  <a:txBody>
                    <a:bodyPr/>
                    <a:lstStyle/>
                    <a:p>
                      <a:endParaRPr lang="fr-FR" sz="1600" dirty="0"/>
                    </a:p>
                  </a:txBody>
                  <a:tcPr marL="91486" marR="91486" marT="45709" marB="45709"/>
                </a:tc>
                <a:tc>
                  <a:txBody>
                    <a:bodyPr/>
                    <a:lstStyle/>
                    <a:p>
                      <a:pPr algn="ctr"/>
                      <a:r>
                        <a:rPr lang="fr-FR" sz="1600" b="1" dirty="0">
                          <a:solidFill>
                            <a:srgbClr val="C00000"/>
                          </a:solidFill>
                        </a:rPr>
                        <a:t>1 000€</a:t>
                      </a:r>
                    </a:p>
                  </a:txBody>
                  <a:tcPr marL="91486" marR="91486" marT="45709" marB="45709">
                    <a:solidFill>
                      <a:schemeClr val="accent6">
                        <a:lumMod val="60000"/>
                        <a:lumOff val="40000"/>
                      </a:schemeClr>
                    </a:solidFill>
                  </a:tcPr>
                </a:tc>
                <a:tc>
                  <a:txBody>
                    <a:bodyPr/>
                    <a:lstStyle/>
                    <a:p>
                      <a:pPr algn="ctr"/>
                      <a:endParaRPr lang="fr-FR" sz="1600" b="1" dirty="0">
                        <a:solidFill>
                          <a:srgbClr val="C00000"/>
                        </a:solidFill>
                      </a:endParaRPr>
                    </a:p>
                  </a:txBody>
                  <a:tcPr marL="91486" marR="91486" marT="45709" marB="45709">
                    <a:solidFill>
                      <a:schemeClr val="accent6">
                        <a:lumMod val="60000"/>
                        <a:lumOff val="40000"/>
                      </a:schemeClr>
                    </a:solidFill>
                  </a:tcPr>
                </a:tc>
                <a:extLst>
                  <a:ext uri="{0D108BD9-81ED-4DB2-BD59-A6C34878D82A}">
                    <a16:rowId xmlns:a16="http://schemas.microsoft.com/office/drawing/2014/main" val="10004"/>
                  </a:ext>
                </a:extLst>
              </a:tr>
            </a:tbl>
          </a:graphicData>
        </a:graphic>
      </p:graphicFrame>
      <p:pic>
        <p:nvPicPr>
          <p:cNvPr id="9" name="Image 8">
            <a:extLst>
              <a:ext uri="{FF2B5EF4-FFF2-40B4-BE49-F238E27FC236}">
                <a16:creationId xmlns:a16="http://schemas.microsoft.com/office/drawing/2014/main" id="{0705CA31-7111-24D8-D07C-5778505574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3778" y="221166"/>
            <a:ext cx="653637" cy="640283"/>
          </a:xfrm>
          <a:prstGeom prst="rect">
            <a:avLst/>
          </a:prstGeom>
        </p:spPr>
      </p:pic>
    </p:spTree>
    <p:extLst>
      <p:ext uri="{BB962C8B-B14F-4D97-AF65-F5344CB8AC3E}">
        <p14:creationId xmlns:p14="http://schemas.microsoft.com/office/powerpoint/2010/main" val="2844249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642" y="228599"/>
            <a:ext cx="11968681" cy="6629401"/>
          </a:xfrm>
          <a:solidFill>
            <a:schemeClr val="accent6">
              <a:lumMod val="20000"/>
              <a:lumOff val="80000"/>
            </a:schemeClr>
          </a:solidFill>
        </p:spPr>
        <p:txBody>
          <a:bodyPr>
            <a:noAutofit/>
          </a:bodyPr>
          <a:lstStyle/>
          <a:p>
            <a:br>
              <a:rPr lang="fr-FR" sz="1800" b="1" u="sng" dirty="0">
                <a:hlinkClick r:id="rId2">
                  <a:extLst>
                    <a:ext uri="{A12FA001-AC4F-418D-AE19-62706E023703}">
                      <ahyp:hlinkClr xmlns:ahyp="http://schemas.microsoft.com/office/drawing/2018/hyperlinkcolor" val="tx"/>
                    </a:ext>
                  </a:extLst>
                </a:hlinkClick>
              </a:rPr>
            </a:br>
            <a:br>
              <a:rPr lang="fr-FR" sz="1600" b="1" dirty="0"/>
            </a:br>
            <a:br>
              <a:rPr lang="fr-FR" sz="1600" b="1" dirty="0"/>
            </a:br>
            <a:r>
              <a:rPr lang="fr-FR" sz="2000" b="1" dirty="0"/>
              <a:t>II.- Ne sont pas comprises dans le budget prévisionnel les dépenses du syndicat pour travaux, dont la liste est fixée par décret en Conseil d'Etat. </a:t>
            </a:r>
            <a:br>
              <a:rPr lang="fr-FR" sz="2000" b="1" dirty="0"/>
            </a:br>
            <a:br>
              <a:rPr lang="fr-FR" sz="2000" dirty="0"/>
            </a:br>
            <a:r>
              <a:rPr lang="fr-FR" sz="2800" b="1" dirty="0">
                <a:solidFill>
                  <a:srgbClr val="0070C0"/>
                </a:solidFill>
              </a:rPr>
              <a:t>Les sommes afférentes à ces dépenses sont exigibles selon les modalités votées par l'assemblée générale.</a:t>
            </a:r>
            <a:br>
              <a:rPr lang="fr-FR" sz="2800" b="1" dirty="0">
                <a:solidFill>
                  <a:srgbClr val="0070C0"/>
                </a:solidFill>
              </a:rPr>
            </a:br>
            <a:br>
              <a:rPr lang="fr-FR" sz="2000" dirty="0"/>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br>
            <a:br>
              <a:rPr lang="fr-FR" sz="2000" b="1" dirty="0">
                <a:solidFill>
                  <a:srgbClr val="FF0000"/>
                </a:solidFill>
              </a:rPr>
            </a:br>
            <a:endParaRPr lang="fr-FR" sz="1600" b="1" dirty="0">
              <a:solidFill>
                <a:srgbClr val="FF0000"/>
              </a:solidFill>
            </a:endParaRPr>
          </a:p>
        </p:txBody>
      </p:sp>
      <p:cxnSp>
        <p:nvCxnSpPr>
          <p:cNvPr id="5" name="Connecteur droit 4">
            <a:extLst>
              <a:ext uri="{FF2B5EF4-FFF2-40B4-BE49-F238E27FC236}">
                <a16:creationId xmlns:a16="http://schemas.microsoft.com/office/drawing/2014/main" id="{06515844-87AA-4916-BA44-B6E50847B4A0}"/>
              </a:ext>
            </a:extLst>
          </p:cNvPr>
          <p:cNvCxnSpPr>
            <a:cxnSpLocks/>
            <a:endCxn id="17" idx="2"/>
          </p:cNvCxnSpPr>
          <p:nvPr/>
        </p:nvCxnSpPr>
        <p:spPr>
          <a:xfrm flipH="1">
            <a:off x="800171" y="3508165"/>
            <a:ext cx="5592" cy="3118260"/>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8C3A73E2-9514-4503-B2F7-B072667E1F95}"/>
              </a:ext>
            </a:extLst>
          </p:cNvPr>
          <p:cNvCxnSpPr>
            <a:cxnSpLocks/>
          </p:cNvCxnSpPr>
          <p:nvPr/>
        </p:nvCxnSpPr>
        <p:spPr>
          <a:xfrm flipH="1">
            <a:off x="3057672" y="3488566"/>
            <a:ext cx="22985" cy="3137859"/>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101698AD-7B0F-496B-8793-0323E49F770A}"/>
              </a:ext>
            </a:extLst>
          </p:cNvPr>
          <p:cNvCxnSpPr>
            <a:cxnSpLocks/>
            <a:endCxn id="23" idx="0"/>
          </p:cNvCxnSpPr>
          <p:nvPr/>
        </p:nvCxnSpPr>
        <p:spPr>
          <a:xfrm>
            <a:off x="7707085" y="3543299"/>
            <a:ext cx="0" cy="2767164"/>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D789794D-D0CA-41FA-B611-8B50EBBDB806}"/>
              </a:ext>
            </a:extLst>
          </p:cNvPr>
          <p:cNvCxnSpPr>
            <a:cxnSpLocks/>
          </p:cNvCxnSpPr>
          <p:nvPr/>
        </p:nvCxnSpPr>
        <p:spPr>
          <a:xfrm>
            <a:off x="10178142" y="3522016"/>
            <a:ext cx="38248" cy="2899536"/>
          </a:xfrm>
          <a:prstGeom prst="line">
            <a:avLst/>
          </a:prstGeom>
          <a:ln w="53975"/>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9593F55C-3959-4C8D-B297-B5D697A692EA}"/>
              </a:ext>
            </a:extLst>
          </p:cNvPr>
          <p:cNvSpPr txBox="1"/>
          <p:nvPr/>
        </p:nvSpPr>
        <p:spPr>
          <a:xfrm>
            <a:off x="9612385" y="3304349"/>
            <a:ext cx="1094008" cy="307777"/>
          </a:xfrm>
          <a:prstGeom prst="rect">
            <a:avLst/>
          </a:prstGeom>
          <a:solidFill>
            <a:schemeClr val="bg2">
              <a:lumMod val="5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OCTOBRE</a:t>
            </a:r>
          </a:p>
        </p:txBody>
      </p:sp>
      <p:sp>
        <p:nvSpPr>
          <p:cNvPr id="11" name="ZoneTexte 10">
            <a:extLst>
              <a:ext uri="{FF2B5EF4-FFF2-40B4-BE49-F238E27FC236}">
                <a16:creationId xmlns:a16="http://schemas.microsoft.com/office/drawing/2014/main" id="{62677785-DD0C-4009-86E0-A17B9D8F0D8C}"/>
              </a:ext>
            </a:extLst>
          </p:cNvPr>
          <p:cNvSpPr txBox="1"/>
          <p:nvPr/>
        </p:nvSpPr>
        <p:spPr>
          <a:xfrm>
            <a:off x="7162347" y="3320116"/>
            <a:ext cx="1110495" cy="307777"/>
          </a:xfrm>
          <a:prstGeom prst="rect">
            <a:avLst/>
          </a:prstGeom>
          <a:solidFill>
            <a:schemeClr val="tx2">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septembre</a:t>
            </a:r>
          </a:p>
        </p:txBody>
      </p:sp>
      <p:sp>
        <p:nvSpPr>
          <p:cNvPr id="12" name="ZoneTexte 11">
            <a:extLst>
              <a:ext uri="{FF2B5EF4-FFF2-40B4-BE49-F238E27FC236}">
                <a16:creationId xmlns:a16="http://schemas.microsoft.com/office/drawing/2014/main" id="{78B5FE63-EF2D-4C5F-8261-73A6AE4D9E02}"/>
              </a:ext>
            </a:extLst>
          </p:cNvPr>
          <p:cNvSpPr txBox="1"/>
          <p:nvPr/>
        </p:nvSpPr>
        <p:spPr>
          <a:xfrm>
            <a:off x="2623457" y="3304350"/>
            <a:ext cx="914397" cy="307777"/>
          </a:xfrm>
          <a:prstGeom prst="rect">
            <a:avLst/>
          </a:prstGeom>
          <a:solidFill>
            <a:schemeClr val="accent2"/>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AVRIL</a:t>
            </a:r>
          </a:p>
        </p:txBody>
      </p:sp>
      <p:sp>
        <p:nvSpPr>
          <p:cNvPr id="13" name="ZoneTexte 12">
            <a:extLst>
              <a:ext uri="{FF2B5EF4-FFF2-40B4-BE49-F238E27FC236}">
                <a16:creationId xmlns:a16="http://schemas.microsoft.com/office/drawing/2014/main" id="{44925269-C740-4B73-A251-9BECA9AAA2F6}"/>
              </a:ext>
            </a:extLst>
          </p:cNvPr>
          <p:cNvSpPr txBox="1"/>
          <p:nvPr/>
        </p:nvSpPr>
        <p:spPr>
          <a:xfrm>
            <a:off x="359072" y="3304350"/>
            <a:ext cx="1110499" cy="307777"/>
          </a:xfrm>
          <a:prstGeom prst="rect">
            <a:avLst/>
          </a:prstGeom>
          <a:solidFill>
            <a:schemeClr val="accent1">
              <a:lumMod val="60000"/>
              <a:lumOff val="4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février</a:t>
            </a:r>
          </a:p>
        </p:txBody>
      </p:sp>
      <p:sp>
        <p:nvSpPr>
          <p:cNvPr id="3" name="Flèche : double flèche horizontale 2">
            <a:extLst>
              <a:ext uri="{FF2B5EF4-FFF2-40B4-BE49-F238E27FC236}">
                <a16:creationId xmlns:a16="http://schemas.microsoft.com/office/drawing/2014/main" id="{5B8EBC44-82E8-4F34-AAE0-B1DE693FB0D2}"/>
              </a:ext>
            </a:extLst>
          </p:cNvPr>
          <p:cNvSpPr/>
          <p:nvPr/>
        </p:nvSpPr>
        <p:spPr>
          <a:xfrm>
            <a:off x="805763" y="4122698"/>
            <a:ext cx="10822713" cy="143198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ANNEE 2025 – EXERCICE DU 01 JANVIER AU 31 DECEMBRE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5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Devis 80 000€</a:t>
            </a:r>
          </a:p>
        </p:txBody>
      </p:sp>
      <p:sp>
        <p:nvSpPr>
          <p:cNvPr id="14" name="Rectangle 13">
            <a:extLst>
              <a:ext uri="{FF2B5EF4-FFF2-40B4-BE49-F238E27FC236}">
                <a16:creationId xmlns:a16="http://schemas.microsoft.com/office/drawing/2014/main" id="{B9D21CEF-837C-4562-9AB0-FD64A13ACCC5}"/>
              </a:ext>
            </a:extLst>
          </p:cNvPr>
          <p:cNvSpPr/>
          <p:nvPr/>
        </p:nvSpPr>
        <p:spPr>
          <a:xfrm>
            <a:off x="195943" y="135559"/>
            <a:ext cx="11604171" cy="81149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Article 14-1 de la loi juillet 1965</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exigibilité des appels de provisions de charges pour travaux </a:t>
            </a:r>
          </a:p>
        </p:txBody>
      </p:sp>
      <p:sp>
        <p:nvSpPr>
          <p:cNvPr id="15" name="ZoneTexte 14">
            <a:extLst>
              <a:ext uri="{FF2B5EF4-FFF2-40B4-BE49-F238E27FC236}">
                <a16:creationId xmlns:a16="http://schemas.microsoft.com/office/drawing/2014/main" id="{E1FD0862-C0D6-494B-82B0-6379A4F1BC24}"/>
              </a:ext>
            </a:extLst>
          </p:cNvPr>
          <p:cNvSpPr txBox="1"/>
          <p:nvPr/>
        </p:nvSpPr>
        <p:spPr>
          <a:xfrm>
            <a:off x="4887389" y="3341901"/>
            <a:ext cx="914397" cy="307777"/>
          </a:xfrm>
          <a:prstGeom prst="rect">
            <a:avLst/>
          </a:prstGeom>
          <a:solidFill>
            <a:schemeClr val="accent6">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juin</a:t>
            </a:r>
          </a:p>
        </p:txBody>
      </p:sp>
      <p:cxnSp>
        <p:nvCxnSpPr>
          <p:cNvPr id="16" name="Connecteur droit 15">
            <a:extLst>
              <a:ext uri="{FF2B5EF4-FFF2-40B4-BE49-F238E27FC236}">
                <a16:creationId xmlns:a16="http://schemas.microsoft.com/office/drawing/2014/main" id="{0B1E9FE2-D91A-4C1E-8CE8-DE8CEB021B39}"/>
              </a:ext>
            </a:extLst>
          </p:cNvPr>
          <p:cNvCxnSpPr>
            <a:cxnSpLocks/>
          </p:cNvCxnSpPr>
          <p:nvPr/>
        </p:nvCxnSpPr>
        <p:spPr>
          <a:xfrm>
            <a:off x="5293210" y="3649678"/>
            <a:ext cx="0" cy="2771874"/>
          </a:xfrm>
          <a:prstGeom prst="line">
            <a:avLst/>
          </a:prstGeom>
          <a:ln w="53975"/>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7F207C5E-2B75-428C-9637-E9443286161F}"/>
              </a:ext>
            </a:extLst>
          </p:cNvPr>
          <p:cNvSpPr txBox="1"/>
          <p:nvPr/>
        </p:nvSpPr>
        <p:spPr>
          <a:xfrm>
            <a:off x="244921" y="6318648"/>
            <a:ext cx="1110499" cy="307777"/>
          </a:xfrm>
          <a:prstGeom prst="rect">
            <a:avLst/>
          </a:prstGeom>
          <a:solidFill>
            <a:schemeClr val="accent1">
              <a:lumMod val="60000"/>
              <a:lumOff val="4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20 000€</a:t>
            </a:r>
          </a:p>
        </p:txBody>
      </p:sp>
      <p:sp>
        <p:nvSpPr>
          <p:cNvPr id="21" name="ZoneTexte 20">
            <a:extLst>
              <a:ext uri="{FF2B5EF4-FFF2-40B4-BE49-F238E27FC236}">
                <a16:creationId xmlns:a16="http://schemas.microsoft.com/office/drawing/2014/main" id="{F08CF3C0-61EB-4B3E-BD8B-62B76506498B}"/>
              </a:ext>
            </a:extLst>
          </p:cNvPr>
          <p:cNvSpPr txBox="1"/>
          <p:nvPr/>
        </p:nvSpPr>
        <p:spPr>
          <a:xfrm>
            <a:off x="2489450" y="6293625"/>
            <a:ext cx="1110498" cy="307777"/>
          </a:xfrm>
          <a:prstGeom prst="rect">
            <a:avLst/>
          </a:prstGeom>
          <a:solidFill>
            <a:schemeClr val="accent2"/>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10 000€</a:t>
            </a:r>
          </a:p>
        </p:txBody>
      </p:sp>
      <p:sp>
        <p:nvSpPr>
          <p:cNvPr id="22" name="ZoneTexte 21">
            <a:extLst>
              <a:ext uri="{FF2B5EF4-FFF2-40B4-BE49-F238E27FC236}">
                <a16:creationId xmlns:a16="http://schemas.microsoft.com/office/drawing/2014/main" id="{99087827-BC3B-4AD1-84A2-7858C4BDA3FA}"/>
              </a:ext>
            </a:extLst>
          </p:cNvPr>
          <p:cNvSpPr txBox="1"/>
          <p:nvPr/>
        </p:nvSpPr>
        <p:spPr>
          <a:xfrm>
            <a:off x="4836011" y="6321624"/>
            <a:ext cx="1110495" cy="307777"/>
          </a:xfrm>
          <a:prstGeom prst="rect">
            <a:avLst/>
          </a:prstGeom>
          <a:solidFill>
            <a:schemeClr val="accent6">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15 000€</a:t>
            </a:r>
          </a:p>
        </p:txBody>
      </p:sp>
      <p:sp>
        <p:nvSpPr>
          <p:cNvPr id="23" name="ZoneTexte 22">
            <a:extLst>
              <a:ext uri="{FF2B5EF4-FFF2-40B4-BE49-F238E27FC236}">
                <a16:creationId xmlns:a16="http://schemas.microsoft.com/office/drawing/2014/main" id="{7BDEF94E-FE0E-4DB8-8E49-72A902783147}"/>
              </a:ext>
            </a:extLst>
          </p:cNvPr>
          <p:cNvSpPr txBox="1"/>
          <p:nvPr/>
        </p:nvSpPr>
        <p:spPr>
          <a:xfrm>
            <a:off x="7151837" y="6310463"/>
            <a:ext cx="1110495" cy="307777"/>
          </a:xfrm>
          <a:prstGeom prst="rect">
            <a:avLst/>
          </a:prstGeom>
          <a:solidFill>
            <a:schemeClr val="tx2">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20 000€</a:t>
            </a:r>
          </a:p>
        </p:txBody>
      </p:sp>
      <p:sp>
        <p:nvSpPr>
          <p:cNvPr id="24" name="ZoneTexte 23">
            <a:extLst>
              <a:ext uri="{FF2B5EF4-FFF2-40B4-BE49-F238E27FC236}">
                <a16:creationId xmlns:a16="http://schemas.microsoft.com/office/drawing/2014/main" id="{CEF69195-3C87-4B39-A603-7133F1537B10}"/>
              </a:ext>
            </a:extLst>
          </p:cNvPr>
          <p:cNvSpPr txBox="1"/>
          <p:nvPr/>
        </p:nvSpPr>
        <p:spPr>
          <a:xfrm>
            <a:off x="9612384" y="6267664"/>
            <a:ext cx="1208013" cy="307777"/>
          </a:xfrm>
          <a:prstGeom prst="rect">
            <a:avLst/>
          </a:prstGeom>
          <a:solidFill>
            <a:schemeClr val="bg2">
              <a:lumMod val="5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15 000€</a:t>
            </a:r>
          </a:p>
        </p:txBody>
      </p:sp>
      <p:sp>
        <p:nvSpPr>
          <p:cNvPr id="26" name="ZoneTexte 25">
            <a:extLst>
              <a:ext uri="{FF2B5EF4-FFF2-40B4-BE49-F238E27FC236}">
                <a16:creationId xmlns:a16="http://schemas.microsoft.com/office/drawing/2014/main" id="{8EEB1562-5878-47C9-80F8-8C0AF896C212}"/>
              </a:ext>
            </a:extLst>
          </p:cNvPr>
          <p:cNvSpPr txBox="1"/>
          <p:nvPr/>
        </p:nvSpPr>
        <p:spPr>
          <a:xfrm>
            <a:off x="289869" y="5744674"/>
            <a:ext cx="1110499" cy="307777"/>
          </a:xfrm>
          <a:prstGeom prst="rect">
            <a:avLst/>
          </a:prstGeom>
          <a:solidFill>
            <a:schemeClr val="accent1">
              <a:lumMod val="60000"/>
              <a:lumOff val="4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a:t>
            </a:r>
          </a:p>
        </p:txBody>
      </p:sp>
      <p:sp>
        <p:nvSpPr>
          <p:cNvPr id="27" name="ZoneTexte 26">
            <a:extLst>
              <a:ext uri="{FF2B5EF4-FFF2-40B4-BE49-F238E27FC236}">
                <a16:creationId xmlns:a16="http://schemas.microsoft.com/office/drawing/2014/main" id="{FCE23BB9-1CCD-4F3A-86E7-9E1C3CF46959}"/>
              </a:ext>
            </a:extLst>
          </p:cNvPr>
          <p:cNvSpPr txBox="1"/>
          <p:nvPr/>
        </p:nvSpPr>
        <p:spPr>
          <a:xfrm>
            <a:off x="2459789" y="5759004"/>
            <a:ext cx="1110498" cy="307777"/>
          </a:xfrm>
          <a:prstGeom prst="rect">
            <a:avLst/>
          </a:prstGeom>
          <a:solidFill>
            <a:schemeClr val="accent2"/>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12,5%</a:t>
            </a:r>
          </a:p>
        </p:txBody>
      </p:sp>
      <p:sp>
        <p:nvSpPr>
          <p:cNvPr id="28" name="ZoneTexte 27">
            <a:extLst>
              <a:ext uri="{FF2B5EF4-FFF2-40B4-BE49-F238E27FC236}">
                <a16:creationId xmlns:a16="http://schemas.microsoft.com/office/drawing/2014/main" id="{86FC3425-BCBC-4A0A-818B-3EAE6A71F3BA}"/>
              </a:ext>
            </a:extLst>
          </p:cNvPr>
          <p:cNvSpPr txBox="1"/>
          <p:nvPr/>
        </p:nvSpPr>
        <p:spPr>
          <a:xfrm>
            <a:off x="4805815" y="5673413"/>
            <a:ext cx="1110495" cy="307777"/>
          </a:xfrm>
          <a:prstGeom prst="rect">
            <a:avLst/>
          </a:prstGeom>
          <a:solidFill>
            <a:schemeClr val="accent6">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18,75%</a:t>
            </a:r>
          </a:p>
        </p:txBody>
      </p:sp>
      <p:sp>
        <p:nvSpPr>
          <p:cNvPr id="29" name="ZoneTexte 28">
            <a:extLst>
              <a:ext uri="{FF2B5EF4-FFF2-40B4-BE49-F238E27FC236}">
                <a16:creationId xmlns:a16="http://schemas.microsoft.com/office/drawing/2014/main" id="{E8271794-E5A9-436B-8A84-98ED60511B29}"/>
              </a:ext>
            </a:extLst>
          </p:cNvPr>
          <p:cNvSpPr txBox="1"/>
          <p:nvPr/>
        </p:nvSpPr>
        <p:spPr>
          <a:xfrm>
            <a:off x="7209019" y="5700122"/>
            <a:ext cx="1110495" cy="307777"/>
          </a:xfrm>
          <a:prstGeom prst="rect">
            <a:avLst/>
          </a:prstGeom>
          <a:solidFill>
            <a:schemeClr val="tx2">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a:t>
            </a:r>
          </a:p>
        </p:txBody>
      </p:sp>
      <p:sp>
        <p:nvSpPr>
          <p:cNvPr id="30" name="ZoneTexte 29">
            <a:extLst>
              <a:ext uri="{FF2B5EF4-FFF2-40B4-BE49-F238E27FC236}">
                <a16:creationId xmlns:a16="http://schemas.microsoft.com/office/drawing/2014/main" id="{688DCB3C-1AE4-4BEC-9E7B-F099A4A03B04}"/>
              </a:ext>
            </a:extLst>
          </p:cNvPr>
          <p:cNvSpPr txBox="1"/>
          <p:nvPr/>
        </p:nvSpPr>
        <p:spPr>
          <a:xfrm>
            <a:off x="9589764" y="5713477"/>
            <a:ext cx="1208013" cy="307777"/>
          </a:xfrm>
          <a:prstGeom prst="rect">
            <a:avLst/>
          </a:prstGeom>
          <a:solidFill>
            <a:schemeClr val="bg2">
              <a:lumMod val="5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18,75%</a:t>
            </a:r>
          </a:p>
        </p:txBody>
      </p:sp>
      <p:sp>
        <p:nvSpPr>
          <p:cNvPr id="25" name="Flèche : droite 24">
            <a:extLst>
              <a:ext uri="{FF2B5EF4-FFF2-40B4-BE49-F238E27FC236}">
                <a16:creationId xmlns:a16="http://schemas.microsoft.com/office/drawing/2014/main" id="{3ADCA405-CEA4-4ADC-BFED-A45B9BCCCEEA}"/>
              </a:ext>
            </a:extLst>
          </p:cNvPr>
          <p:cNvSpPr/>
          <p:nvPr/>
        </p:nvSpPr>
        <p:spPr>
          <a:xfrm>
            <a:off x="1959263" y="3873370"/>
            <a:ext cx="8745648" cy="53209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400" b="0" i="0" u="none" strike="noStrike" kern="1200" cap="none" spc="0" normalizeH="0" baseline="0" noProof="0" dirty="0">
                <a:ln>
                  <a:noFill/>
                </a:ln>
                <a:solidFill>
                  <a:prstClr val="white"/>
                </a:solidFill>
                <a:effectLst/>
                <a:uLnTx/>
                <a:uFillTx/>
                <a:latin typeface="Calibri" panose="020F0502020204030204"/>
                <a:ea typeface="+mn-ea"/>
                <a:cs typeface="+mn-cs"/>
              </a:rPr>
              <a:t>E X I G I B I L I T E</a:t>
            </a:r>
          </a:p>
        </p:txBody>
      </p:sp>
      <p:pic>
        <p:nvPicPr>
          <p:cNvPr id="4" name="Image 3">
            <a:extLst>
              <a:ext uri="{FF2B5EF4-FFF2-40B4-BE49-F238E27FC236}">
                <a16:creationId xmlns:a16="http://schemas.microsoft.com/office/drawing/2014/main" id="{7E2BE5F0-77E7-06E2-CBE3-A04B7056F0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3778" y="221166"/>
            <a:ext cx="653637" cy="640283"/>
          </a:xfrm>
          <a:prstGeom prst="rect">
            <a:avLst/>
          </a:prstGeom>
        </p:spPr>
      </p:pic>
    </p:spTree>
    <p:extLst>
      <p:ext uri="{BB962C8B-B14F-4D97-AF65-F5344CB8AC3E}">
        <p14:creationId xmlns:p14="http://schemas.microsoft.com/office/powerpoint/2010/main" val="346651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3" grpId="0" animBg="1"/>
      <p:bldP spid="15" grpId="0" animBg="1"/>
      <p:bldP spid="17" grpId="0" animBg="1"/>
      <p:bldP spid="21" grpId="0" animBg="1"/>
      <p:bldP spid="22" grpId="0" animBg="1"/>
      <p:bldP spid="23" grpId="0" animBg="1"/>
      <p:bldP spid="24" grpId="0" animBg="1"/>
      <p:bldP spid="26" grpId="0" animBg="1"/>
      <p:bldP spid="27" grpId="0" animBg="1"/>
      <p:bldP spid="28" grpId="0" animBg="1"/>
      <p:bldP spid="29" grpId="0" animBg="1"/>
      <p:bldP spid="30" grpId="0" animBg="1"/>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642" y="228599"/>
            <a:ext cx="11968681" cy="6629401"/>
          </a:xfrm>
          <a:solidFill>
            <a:schemeClr val="accent6">
              <a:lumMod val="20000"/>
              <a:lumOff val="80000"/>
            </a:schemeClr>
          </a:solidFill>
        </p:spPr>
        <p:txBody>
          <a:bodyPr>
            <a:noAutofit/>
          </a:bodyPr>
          <a:lstStyle/>
          <a:p>
            <a:br>
              <a:rPr lang="fr-FR" sz="1800" b="1" u="sng" dirty="0">
                <a:hlinkClick r:id="rId2">
                  <a:extLst>
                    <a:ext uri="{A12FA001-AC4F-418D-AE19-62706E023703}">
                      <ahyp:hlinkClr xmlns:ahyp="http://schemas.microsoft.com/office/drawing/2018/hyperlinkcolor" val="tx"/>
                    </a:ext>
                  </a:extLst>
                </a:hlinkClick>
              </a:rPr>
            </a:br>
            <a:br>
              <a:rPr lang="fr-FR" sz="1600" b="1" dirty="0"/>
            </a:br>
            <a:br>
              <a:rPr lang="fr-FR" sz="1600" b="1" dirty="0"/>
            </a:br>
            <a:br>
              <a:rPr lang="fr-FR" sz="2800" b="1" dirty="0">
                <a:solidFill>
                  <a:srgbClr val="0070C0"/>
                </a:solidFill>
              </a:rPr>
            </a:br>
            <a:br>
              <a:rPr lang="fr-FR" sz="2000" dirty="0"/>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solidFill>
                  <a:srgbClr val="7030A0"/>
                </a:solidFill>
              </a:rPr>
            </a:br>
            <a:br>
              <a:rPr lang="fr-FR" sz="2000" b="1" dirty="0"/>
            </a:br>
            <a:br>
              <a:rPr lang="fr-FR" sz="2000" b="1" dirty="0">
                <a:solidFill>
                  <a:srgbClr val="FF0000"/>
                </a:solidFill>
              </a:rPr>
            </a:br>
            <a:endParaRPr lang="fr-FR" sz="1600" b="1" dirty="0">
              <a:solidFill>
                <a:srgbClr val="FF0000"/>
              </a:solidFill>
            </a:endParaRPr>
          </a:p>
        </p:txBody>
      </p:sp>
      <p:cxnSp>
        <p:nvCxnSpPr>
          <p:cNvPr id="5" name="Connecteur droit 4">
            <a:extLst>
              <a:ext uri="{FF2B5EF4-FFF2-40B4-BE49-F238E27FC236}">
                <a16:creationId xmlns:a16="http://schemas.microsoft.com/office/drawing/2014/main" id="{06515844-87AA-4916-BA44-B6E50847B4A0}"/>
              </a:ext>
            </a:extLst>
          </p:cNvPr>
          <p:cNvCxnSpPr>
            <a:cxnSpLocks/>
          </p:cNvCxnSpPr>
          <p:nvPr/>
        </p:nvCxnSpPr>
        <p:spPr>
          <a:xfrm flipH="1">
            <a:off x="881315" y="1509661"/>
            <a:ext cx="22985" cy="2417183"/>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8C3A73E2-9514-4503-B2F7-B072667E1F95}"/>
              </a:ext>
            </a:extLst>
          </p:cNvPr>
          <p:cNvCxnSpPr>
            <a:cxnSpLocks/>
          </p:cNvCxnSpPr>
          <p:nvPr/>
        </p:nvCxnSpPr>
        <p:spPr>
          <a:xfrm>
            <a:off x="2986571" y="1452300"/>
            <a:ext cx="32427" cy="2463234"/>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101698AD-7B0F-496B-8793-0323E49F770A}"/>
              </a:ext>
            </a:extLst>
          </p:cNvPr>
          <p:cNvCxnSpPr>
            <a:cxnSpLocks/>
            <a:endCxn id="23" idx="0"/>
          </p:cNvCxnSpPr>
          <p:nvPr/>
        </p:nvCxnSpPr>
        <p:spPr>
          <a:xfrm>
            <a:off x="7614903" y="1591482"/>
            <a:ext cx="26829" cy="2027585"/>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D789794D-D0CA-41FA-B611-8B50EBBDB806}"/>
              </a:ext>
            </a:extLst>
          </p:cNvPr>
          <p:cNvCxnSpPr>
            <a:cxnSpLocks/>
          </p:cNvCxnSpPr>
          <p:nvPr/>
        </p:nvCxnSpPr>
        <p:spPr>
          <a:xfrm>
            <a:off x="10169827" y="1561590"/>
            <a:ext cx="16593" cy="3066331"/>
          </a:xfrm>
          <a:prstGeom prst="line">
            <a:avLst/>
          </a:prstGeom>
          <a:ln w="53975"/>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9593F55C-3959-4C8D-B297-B5D697A692EA}"/>
              </a:ext>
            </a:extLst>
          </p:cNvPr>
          <p:cNvSpPr txBox="1"/>
          <p:nvPr/>
        </p:nvSpPr>
        <p:spPr>
          <a:xfrm>
            <a:off x="9622823" y="1273412"/>
            <a:ext cx="1094008" cy="307777"/>
          </a:xfrm>
          <a:prstGeom prst="rect">
            <a:avLst/>
          </a:prstGeom>
          <a:solidFill>
            <a:schemeClr val="bg2">
              <a:lumMod val="5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OCTOBRE</a:t>
            </a:r>
          </a:p>
        </p:txBody>
      </p:sp>
      <p:sp>
        <p:nvSpPr>
          <p:cNvPr id="11" name="ZoneTexte 10">
            <a:extLst>
              <a:ext uri="{FF2B5EF4-FFF2-40B4-BE49-F238E27FC236}">
                <a16:creationId xmlns:a16="http://schemas.microsoft.com/office/drawing/2014/main" id="{62677785-DD0C-4009-86E0-A17B9D8F0D8C}"/>
              </a:ext>
            </a:extLst>
          </p:cNvPr>
          <p:cNvSpPr txBox="1"/>
          <p:nvPr/>
        </p:nvSpPr>
        <p:spPr>
          <a:xfrm>
            <a:off x="7151837" y="1273412"/>
            <a:ext cx="1110495" cy="307777"/>
          </a:xfrm>
          <a:prstGeom prst="rect">
            <a:avLst/>
          </a:prstGeom>
          <a:solidFill>
            <a:schemeClr val="tx2">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septembre</a:t>
            </a:r>
          </a:p>
        </p:txBody>
      </p:sp>
      <p:sp>
        <p:nvSpPr>
          <p:cNvPr id="12" name="ZoneTexte 11">
            <a:extLst>
              <a:ext uri="{FF2B5EF4-FFF2-40B4-BE49-F238E27FC236}">
                <a16:creationId xmlns:a16="http://schemas.microsoft.com/office/drawing/2014/main" id="{78B5FE63-EF2D-4C5F-8261-73A6AE4D9E02}"/>
              </a:ext>
            </a:extLst>
          </p:cNvPr>
          <p:cNvSpPr txBox="1"/>
          <p:nvPr/>
        </p:nvSpPr>
        <p:spPr>
          <a:xfrm>
            <a:off x="2489450" y="1298412"/>
            <a:ext cx="914397" cy="307777"/>
          </a:xfrm>
          <a:prstGeom prst="rect">
            <a:avLst/>
          </a:prstGeom>
          <a:solidFill>
            <a:schemeClr val="accent2"/>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AVRIL</a:t>
            </a:r>
          </a:p>
        </p:txBody>
      </p:sp>
      <p:sp>
        <p:nvSpPr>
          <p:cNvPr id="13" name="ZoneTexte 12">
            <a:extLst>
              <a:ext uri="{FF2B5EF4-FFF2-40B4-BE49-F238E27FC236}">
                <a16:creationId xmlns:a16="http://schemas.microsoft.com/office/drawing/2014/main" id="{44925269-C740-4B73-A251-9BECA9AAA2F6}"/>
              </a:ext>
            </a:extLst>
          </p:cNvPr>
          <p:cNvSpPr txBox="1"/>
          <p:nvPr/>
        </p:nvSpPr>
        <p:spPr>
          <a:xfrm>
            <a:off x="424387" y="1253813"/>
            <a:ext cx="1110499" cy="307777"/>
          </a:xfrm>
          <a:prstGeom prst="rect">
            <a:avLst/>
          </a:prstGeom>
          <a:solidFill>
            <a:schemeClr val="accent1">
              <a:lumMod val="60000"/>
              <a:lumOff val="4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février</a:t>
            </a:r>
          </a:p>
        </p:txBody>
      </p:sp>
      <p:sp>
        <p:nvSpPr>
          <p:cNvPr id="14" name="Rectangle 13">
            <a:extLst>
              <a:ext uri="{FF2B5EF4-FFF2-40B4-BE49-F238E27FC236}">
                <a16:creationId xmlns:a16="http://schemas.microsoft.com/office/drawing/2014/main" id="{B9D21CEF-837C-4562-9AB0-FD64A13ACCC5}"/>
              </a:ext>
            </a:extLst>
          </p:cNvPr>
          <p:cNvSpPr/>
          <p:nvPr/>
        </p:nvSpPr>
        <p:spPr>
          <a:xfrm>
            <a:off x="195943" y="135559"/>
            <a:ext cx="11604171" cy="81149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Article 14-1 de la loi juillet 1965</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exigibilité des appels de provisions de charges pour travaux </a:t>
            </a:r>
          </a:p>
        </p:txBody>
      </p:sp>
      <p:sp>
        <p:nvSpPr>
          <p:cNvPr id="15" name="ZoneTexte 14">
            <a:extLst>
              <a:ext uri="{FF2B5EF4-FFF2-40B4-BE49-F238E27FC236}">
                <a16:creationId xmlns:a16="http://schemas.microsoft.com/office/drawing/2014/main" id="{E1FD0862-C0D6-494B-82B0-6379A4F1BC24}"/>
              </a:ext>
            </a:extLst>
          </p:cNvPr>
          <p:cNvSpPr txBox="1"/>
          <p:nvPr/>
        </p:nvSpPr>
        <p:spPr>
          <a:xfrm>
            <a:off x="4836011" y="1298412"/>
            <a:ext cx="914397" cy="307777"/>
          </a:xfrm>
          <a:prstGeom prst="rect">
            <a:avLst/>
          </a:prstGeom>
          <a:solidFill>
            <a:schemeClr val="accent6">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 juin</a:t>
            </a:r>
          </a:p>
        </p:txBody>
      </p:sp>
      <p:cxnSp>
        <p:nvCxnSpPr>
          <p:cNvPr id="16" name="Connecteur droit 15">
            <a:extLst>
              <a:ext uri="{FF2B5EF4-FFF2-40B4-BE49-F238E27FC236}">
                <a16:creationId xmlns:a16="http://schemas.microsoft.com/office/drawing/2014/main" id="{0B1E9FE2-D91A-4C1E-8CE8-DE8CEB021B39}"/>
              </a:ext>
            </a:extLst>
          </p:cNvPr>
          <p:cNvCxnSpPr>
            <a:cxnSpLocks/>
          </p:cNvCxnSpPr>
          <p:nvPr/>
        </p:nvCxnSpPr>
        <p:spPr>
          <a:xfrm>
            <a:off x="5299556" y="1584977"/>
            <a:ext cx="55413" cy="2015327"/>
          </a:xfrm>
          <a:prstGeom prst="line">
            <a:avLst/>
          </a:prstGeom>
          <a:ln w="53975"/>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7F207C5E-2B75-428C-9637-E9443286161F}"/>
              </a:ext>
            </a:extLst>
          </p:cNvPr>
          <p:cNvSpPr txBox="1"/>
          <p:nvPr/>
        </p:nvSpPr>
        <p:spPr>
          <a:xfrm>
            <a:off x="420175" y="3607757"/>
            <a:ext cx="1110499" cy="307777"/>
          </a:xfrm>
          <a:prstGeom prst="rect">
            <a:avLst/>
          </a:prstGeom>
          <a:solidFill>
            <a:schemeClr val="accent1">
              <a:lumMod val="60000"/>
              <a:lumOff val="4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20 000€</a:t>
            </a:r>
          </a:p>
        </p:txBody>
      </p:sp>
      <p:sp>
        <p:nvSpPr>
          <p:cNvPr id="21" name="ZoneTexte 20">
            <a:extLst>
              <a:ext uri="{FF2B5EF4-FFF2-40B4-BE49-F238E27FC236}">
                <a16:creationId xmlns:a16="http://schemas.microsoft.com/office/drawing/2014/main" id="{F08CF3C0-61EB-4B3E-BD8B-62B76506498B}"/>
              </a:ext>
            </a:extLst>
          </p:cNvPr>
          <p:cNvSpPr txBox="1"/>
          <p:nvPr/>
        </p:nvSpPr>
        <p:spPr>
          <a:xfrm>
            <a:off x="2367232" y="3619067"/>
            <a:ext cx="1110498" cy="307777"/>
          </a:xfrm>
          <a:prstGeom prst="rect">
            <a:avLst/>
          </a:prstGeom>
          <a:solidFill>
            <a:schemeClr val="accent2"/>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10 000€</a:t>
            </a:r>
          </a:p>
        </p:txBody>
      </p:sp>
      <p:sp>
        <p:nvSpPr>
          <p:cNvPr id="22" name="ZoneTexte 21">
            <a:extLst>
              <a:ext uri="{FF2B5EF4-FFF2-40B4-BE49-F238E27FC236}">
                <a16:creationId xmlns:a16="http://schemas.microsoft.com/office/drawing/2014/main" id="{99087827-BC3B-4AD1-84A2-7858C4BDA3FA}"/>
              </a:ext>
            </a:extLst>
          </p:cNvPr>
          <p:cNvSpPr txBox="1"/>
          <p:nvPr/>
        </p:nvSpPr>
        <p:spPr>
          <a:xfrm>
            <a:off x="4704210" y="3621516"/>
            <a:ext cx="1110495" cy="307777"/>
          </a:xfrm>
          <a:prstGeom prst="rect">
            <a:avLst/>
          </a:prstGeom>
          <a:solidFill>
            <a:schemeClr val="accent6">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15 000€</a:t>
            </a:r>
          </a:p>
        </p:txBody>
      </p:sp>
      <p:sp>
        <p:nvSpPr>
          <p:cNvPr id="23" name="ZoneTexte 22">
            <a:extLst>
              <a:ext uri="{FF2B5EF4-FFF2-40B4-BE49-F238E27FC236}">
                <a16:creationId xmlns:a16="http://schemas.microsoft.com/office/drawing/2014/main" id="{7BDEF94E-FE0E-4DB8-8E49-72A902783147}"/>
              </a:ext>
            </a:extLst>
          </p:cNvPr>
          <p:cNvSpPr txBox="1"/>
          <p:nvPr/>
        </p:nvSpPr>
        <p:spPr>
          <a:xfrm>
            <a:off x="7086484" y="3619067"/>
            <a:ext cx="1110495" cy="307777"/>
          </a:xfrm>
          <a:prstGeom prst="rect">
            <a:avLst/>
          </a:prstGeom>
          <a:solidFill>
            <a:schemeClr val="tx2">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20 000€</a:t>
            </a:r>
          </a:p>
        </p:txBody>
      </p:sp>
      <p:sp>
        <p:nvSpPr>
          <p:cNvPr id="24" name="ZoneTexte 23">
            <a:extLst>
              <a:ext uri="{FF2B5EF4-FFF2-40B4-BE49-F238E27FC236}">
                <a16:creationId xmlns:a16="http://schemas.microsoft.com/office/drawing/2014/main" id="{CEF69195-3C87-4B39-A603-7133F1537B10}"/>
              </a:ext>
            </a:extLst>
          </p:cNvPr>
          <p:cNvSpPr txBox="1"/>
          <p:nvPr/>
        </p:nvSpPr>
        <p:spPr>
          <a:xfrm>
            <a:off x="9565820" y="3607757"/>
            <a:ext cx="1208013" cy="307777"/>
          </a:xfrm>
          <a:prstGeom prst="rect">
            <a:avLst/>
          </a:prstGeom>
          <a:solidFill>
            <a:schemeClr val="bg2">
              <a:lumMod val="5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15 000€</a:t>
            </a:r>
          </a:p>
        </p:txBody>
      </p:sp>
      <p:sp>
        <p:nvSpPr>
          <p:cNvPr id="26" name="ZoneTexte 25">
            <a:extLst>
              <a:ext uri="{FF2B5EF4-FFF2-40B4-BE49-F238E27FC236}">
                <a16:creationId xmlns:a16="http://schemas.microsoft.com/office/drawing/2014/main" id="{8EEB1562-5878-47C9-80F8-8C0AF896C212}"/>
              </a:ext>
            </a:extLst>
          </p:cNvPr>
          <p:cNvSpPr txBox="1"/>
          <p:nvPr/>
        </p:nvSpPr>
        <p:spPr>
          <a:xfrm>
            <a:off x="402181" y="3081517"/>
            <a:ext cx="1110499" cy="307777"/>
          </a:xfrm>
          <a:prstGeom prst="rect">
            <a:avLst/>
          </a:prstGeom>
          <a:solidFill>
            <a:schemeClr val="accent1">
              <a:lumMod val="60000"/>
              <a:lumOff val="4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a:t>
            </a:r>
          </a:p>
        </p:txBody>
      </p:sp>
      <p:sp>
        <p:nvSpPr>
          <p:cNvPr id="27" name="ZoneTexte 26">
            <a:extLst>
              <a:ext uri="{FF2B5EF4-FFF2-40B4-BE49-F238E27FC236}">
                <a16:creationId xmlns:a16="http://schemas.microsoft.com/office/drawing/2014/main" id="{FCE23BB9-1CCD-4F3A-86E7-9E1C3CF46959}"/>
              </a:ext>
            </a:extLst>
          </p:cNvPr>
          <p:cNvSpPr txBox="1"/>
          <p:nvPr/>
        </p:nvSpPr>
        <p:spPr>
          <a:xfrm>
            <a:off x="2388860" y="3053356"/>
            <a:ext cx="1110498" cy="307777"/>
          </a:xfrm>
          <a:prstGeom prst="rect">
            <a:avLst/>
          </a:prstGeom>
          <a:solidFill>
            <a:schemeClr val="accent2"/>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12,5%</a:t>
            </a:r>
          </a:p>
        </p:txBody>
      </p:sp>
      <p:sp>
        <p:nvSpPr>
          <p:cNvPr id="28" name="ZoneTexte 27">
            <a:extLst>
              <a:ext uri="{FF2B5EF4-FFF2-40B4-BE49-F238E27FC236}">
                <a16:creationId xmlns:a16="http://schemas.microsoft.com/office/drawing/2014/main" id="{86FC3425-BCBC-4A0A-818B-3EAE6A71F3BA}"/>
              </a:ext>
            </a:extLst>
          </p:cNvPr>
          <p:cNvSpPr txBox="1"/>
          <p:nvPr/>
        </p:nvSpPr>
        <p:spPr>
          <a:xfrm>
            <a:off x="4731632" y="3061791"/>
            <a:ext cx="1110495" cy="307777"/>
          </a:xfrm>
          <a:prstGeom prst="rect">
            <a:avLst/>
          </a:prstGeom>
          <a:solidFill>
            <a:schemeClr val="accent6">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18,75%</a:t>
            </a:r>
          </a:p>
        </p:txBody>
      </p:sp>
      <p:sp>
        <p:nvSpPr>
          <p:cNvPr id="29" name="ZoneTexte 28">
            <a:extLst>
              <a:ext uri="{FF2B5EF4-FFF2-40B4-BE49-F238E27FC236}">
                <a16:creationId xmlns:a16="http://schemas.microsoft.com/office/drawing/2014/main" id="{E8271794-E5A9-436B-8A84-98ED60511B29}"/>
              </a:ext>
            </a:extLst>
          </p:cNvPr>
          <p:cNvSpPr txBox="1"/>
          <p:nvPr/>
        </p:nvSpPr>
        <p:spPr>
          <a:xfrm>
            <a:off x="7061868" y="3053356"/>
            <a:ext cx="1110495" cy="307777"/>
          </a:xfrm>
          <a:prstGeom prst="rect">
            <a:avLst/>
          </a:prstGeom>
          <a:solidFill>
            <a:schemeClr val="tx2">
              <a:lumMod val="40000"/>
              <a:lumOff val="6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25%</a:t>
            </a:r>
          </a:p>
        </p:txBody>
      </p:sp>
      <p:sp>
        <p:nvSpPr>
          <p:cNvPr id="30" name="ZoneTexte 29">
            <a:extLst>
              <a:ext uri="{FF2B5EF4-FFF2-40B4-BE49-F238E27FC236}">
                <a16:creationId xmlns:a16="http://schemas.microsoft.com/office/drawing/2014/main" id="{688DCB3C-1AE4-4BEC-9E7B-F099A4A03B04}"/>
              </a:ext>
            </a:extLst>
          </p:cNvPr>
          <p:cNvSpPr txBox="1"/>
          <p:nvPr/>
        </p:nvSpPr>
        <p:spPr>
          <a:xfrm>
            <a:off x="9615708" y="2932638"/>
            <a:ext cx="1208013" cy="307777"/>
          </a:xfrm>
          <a:prstGeom prst="rect">
            <a:avLst/>
          </a:prstGeom>
          <a:solidFill>
            <a:schemeClr val="bg2">
              <a:lumMod val="5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18,75%</a:t>
            </a:r>
          </a:p>
        </p:txBody>
      </p:sp>
      <p:graphicFrame>
        <p:nvGraphicFramePr>
          <p:cNvPr id="31" name="Tableau 30">
            <a:extLst>
              <a:ext uri="{FF2B5EF4-FFF2-40B4-BE49-F238E27FC236}">
                <a16:creationId xmlns:a16="http://schemas.microsoft.com/office/drawing/2014/main" id="{EADB43DD-F454-4D53-8DDA-3000A5ED3319}"/>
              </a:ext>
            </a:extLst>
          </p:cNvPr>
          <p:cNvGraphicFramePr>
            <a:graphicFrameLocks noGrp="1"/>
          </p:cNvGraphicFramePr>
          <p:nvPr/>
        </p:nvGraphicFramePr>
        <p:xfrm>
          <a:off x="725841" y="4066026"/>
          <a:ext cx="10896461" cy="2798480"/>
        </p:xfrm>
        <a:graphic>
          <a:graphicData uri="http://schemas.openxmlformats.org/drawingml/2006/table">
            <a:tbl>
              <a:tblPr firstRow="1" bandRow="1">
                <a:tableStyleId>{F5AB1C69-6EDB-4FF4-983F-18BD219EF322}</a:tableStyleId>
              </a:tblPr>
              <a:tblGrid>
                <a:gridCol w="1372323">
                  <a:extLst>
                    <a:ext uri="{9D8B030D-6E8A-4147-A177-3AD203B41FA5}">
                      <a16:colId xmlns:a16="http://schemas.microsoft.com/office/drawing/2014/main" val="20000"/>
                    </a:ext>
                  </a:extLst>
                </a:gridCol>
                <a:gridCol w="4561565">
                  <a:extLst>
                    <a:ext uri="{9D8B030D-6E8A-4147-A177-3AD203B41FA5}">
                      <a16:colId xmlns:a16="http://schemas.microsoft.com/office/drawing/2014/main" val="2899098085"/>
                    </a:ext>
                  </a:extLst>
                </a:gridCol>
                <a:gridCol w="2369066">
                  <a:extLst>
                    <a:ext uri="{9D8B030D-6E8A-4147-A177-3AD203B41FA5}">
                      <a16:colId xmlns:a16="http://schemas.microsoft.com/office/drawing/2014/main" val="20001"/>
                    </a:ext>
                  </a:extLst>
                </a:gridCol>
                <a:gridCol w="2593507">
                  <a:extLst>
                    <a:ext uri="{9D8B030D-6E8A-4147-A177-3AD203B41FA5}">
                      <a16:colId xmlns:a16="http://schemas.microsoft.com/office/drawing/2014/main" val="20002"/>
                    </a:ext>
                  </a:extLst>
                </a:gridCol>
              </a:tblGrid>
              <a:tr h="412186">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1400" dirty="0"/>
                        <a:t>450-1  Copropriétaire  A</a:t>
                      </a:r>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endParaRPr lang="fr-FR" dirty="0"/>
                    </a:p>
                  </a:txBody>
                  <a:tcPr/>
                </a:tc>
                <a:extLst>
                  <a:ext uri="{0D108BD9-81ED-4DB2-BD59-A6C34878D82A}">
                    <a16:rowId xmlns:a16="http://schemas.microsoft.com/office/drawing/2014/main" val="10000"/>
                  </a:ext>
                </a:extLst>
              </a:tr>
              <a:tr h="329743">
                <a:tc>
                  <a:txBody>
                    <a:bodyPr/>
                    <a:lstStyle/>
                    <a:p>
                      <a:pPr algn="ctr"/>
                      <a:r>
                        <a:rPr lang="fr-FR" sz="1300" b="1" dirty="0"/>
                        <a:t>date</a:t>
                      </a:r>
                    </a:p>
                  </a:txBody>
                  <a:tcPr marL="91486" marR="91486" marT="45709" marB="4570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b="1" dirty="0"/>
                        <a:t>Libellé</a:t>
                      </a:r>
                    </a:p>
                  </a:txBody>
                  <a:tcPr marL="91486" marR="91486" marT="45709" marB="45709"/>
                </a:tc>
                <a:tc>
                  <a:txBody>
                    <a:bodyPr/>
                    <a:lstStyle/>
                    <a:p>
                      <a:pPr algn="ctr"/>
                      <a:r>
                        <a:rPr lang="fr-FR" sz="1300" b="1" dirty="0"/>
                        <a:t>Débit</a:t>
                      </a:r>
                    </a:p>
                  </a:txBody>
                  <a:tcPr marL="91486" marR="91486" marT="45709" marB="45709"/>
                </a:tc>
                <a:tc>
                  <a:txBody>
                    <a:bodyPr/>
                    <a:lstStyle/>
                    <a:p>
                      <a:pPr algn="ctr"/>
                      <a:r>
                        <a:rPr lang="fr-FR" sz="1300" b="1" dirty="0"/>
                        <a:t>Crédit</a:t>
                      </a:r>
                    </a:p>
                  </a:txBody>
                  <a:tcPr marL="91486" marR="91486" marT="45709" marB="45709"/>
                </a:tc>
                <a:extLst>
                  <a:ext uri="{0D108BD9-81ED-4DB2-BD59-A6C34878D82A}">
                    <a16:rowId xmlns:a16="http://schemas.microsoft.com/office/drawing/2014/main" val="10001"/>
                  </a:ext>
                </a:extLst>
              </a:tr>
              <a:tr h="399247">
                <a:tc>
                  <a:txBody>
                    <a:bodyPr/>
                    <a:lstStyle/>
                    <a:p>
                      <a:pPr algn="ctr"/>
                      <a:r>
                        <a:rPr lang="fr-FR" sz="1400" dirty="0"/>
                        <a:t>01/02/2025</a:t>
                      </a:r>
                    </a:p>
                  </a:txBody>
                  <a:tcPr marL="91486" marR="91486" marT="45709" marB="4570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t>Provision de charges travaux ascenseur 1</a:t>
                      </a:r>
                      <a:r>
                        <a:rPr lang="fr-FR" sz="1400" baseline="30000" dirty="0"/>
                        <a:t>er</a:t>
                      </a:r>
                      <a:r>
                        <a:rPr lang="fr-FR" sz="1400" dirty="0"/>
                        <a:t> appel 25%</a:t>
                      </a:r>
                    </a:p>
                  </a:txBody>
                  <a:tcPr marL="91486" marR="91486" marT="45709" marB="45709"/>
                </a:tc>
                <a:tc>
                  <a:txBody>
                    <a:bodyPr/>
                    <a:lstStyle/>
                    <a:p>
                      <a:pPr algn="ctr"/>
                      <a:r>
                        <a:rPr lang="fr-FR" sz="1400" b="1" dirty="0">
                          <a:solidFill>
                            <a:srgbClr val="0070C0"/>
                          </a:solidFill>
                        </a:rPr>
                        <a:t>2 000€</a:t>
                      </a:r>
                    </a:p>
                  </a:txBody>
                  <a:tcPr marL="91486" marR="91486" marT="45709" marB="45709"/>
                </a:tc>
                <a:tc>
                  <a:txBody>
                    <a:bodyPr/>
                    <a:lstStyle/>
                    <a:p>
                      <a:pPr algn="ctr"/>
                      <a:endParaRPr lang="fr-FR" sz="1200" dirty="0"/>
                    </a:p>
                  </a:txBody>
                  <a:tcPr marL="91486" marR="91486" marT="45709" marB="45709"/>
                </a:tc>
                <a:extLst>
                  <a:ext uri="{0D108BD9-81ED-4DB2-BD59-A6C34878D82A}">
                    <a16:rowId xmlns:a16="http://schemas.microsoft.com/office/drawing/2014/main" val="3161875994"/>
                  </a:ext>
                </a:extLst>
              </a:tr>
              <a:tr h="329743">
                <a:tc>
                  <a:txBody>
                    <a:bodyPr/>
                    <a:lstStyle/>
                    <a:p>
                      <a:pPr algn="ctr"/>
                      <a:r>
                        <a:rPr lang="fr-FR" sz="1400" dirty="0"/>
                        <a:t>01/04/2025</a:t>
                      </a:r>
                    </a:p>
                  </a:txBody>
                  <a:tcPr marL="91486" marR="91486" marT="45709" marB="4570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t>Provision de charges travaux ascenseur </a:t>
                      </a:r>
                      <a:r>
                        <a:rPr lang="fr-FR" sz="1400" baseline="30000" dirty="0"/>
                        <a:t>2eme</a:t>
                      </a:r>
                      <a:r>
                        <a:rPr lang="fr-FR" sz="1400" dirty="0"/>
                        <a:t> appel 12,5%</a:t>
                      </a:r>
                    </a:p>
                  </a:txBody>
                  <a:tcPr marL="91486" marR="91486" marT="45709" marB="45709"/>
                </a:tc>
                <a:tc>
                  <a:txBody>
                    <a:bodyPr/>
                    <a:lstStyle/>
                    <a:p>
                      <a:pPr algn="ctr"/>
                      <a:r>
                        <a:rPr lang="fr-FR" sz="1400" b="1" dirty="0">
                          <a:solidFill>
                            <a:srgbClr val="0070C0"/>
                          </a:solidFill>
                        </a:rPr>
                        <a:t>1 000€</a:t>
                      </a:r>
                    </a:p>
                  </a:txBody>
                  <a:tcPr marL="91486" marR="91486" marT="45709" marB="45709"/>
                </a:tc>
                <a:tc>
                  <a:txBody>
                    <a:bodyPr/>
                    <a:lstStyle/>
                    <a:p>
                      <a:pPr algn="ctr"/>
                      <a:endParaRPr lang="fr-FR" sz="1200" dirty="0"/>
                    </a:p>
                  </a:txBody>
                  <a:tcPr marL="91486" marR="91486" marT="45709" marB="45709"/>
                </a:tc>
                <a:extLst>
                  <a:ext uri="{0D108BD9-81ED-4DB2-BD59-A6C34878D82A}">
                    <a16:rowId xmlns:a16="http://schemas.microsoft.com/office/drawing/2014/main" val="10002"/>
                  </a:ext>
                </a:extLst>
              </a:tr>
              <a:tr h="329743">
                <a:tc>
                  <a:txBody>
                    <a:bodyPr/>
                    <a:lstStyle/>
                    <a:p>
                      <a:pPr algn="ctr"/>
                      <a:r>
                        <a:rPr lang="fr-FR" sz="1400" dirty="0"/>
                        <a:t>01/06/2025</a:t>
                      </a:r>
                    </a:p>
                  </a:txBody>
                  <a:tcPr marL="91486" marR="91486" marT="45709" marB="4570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t>Provision de charges travaux ascenseur </a:t>
                      </a:r>
                      <a:r>
                        <a:rPr lang="fr-FR" sz="1400" baseline="30000" dirty="0"/>
                        <a:t>3eme</a:t>
                      </a:r>
                      <a:r>
                        <a:rPr lang="fr-FR" sz="1400" dirty="0"/>
                        <a:t> appel 18,75%</a:t>
                      </a:r>
                    </a:p>
                  </a:txBody>
                  <a:tcPr marL="91486" marR="91486" marT="45709" marB="45709"/>
                </a:tc>
                <a:tc>
                  <a:txBody>
                    <a:bodyPr/>
                    <a:lstStyle/>
                    <a:p>
                      <a:pPr algn="ctr"/>
                      <a:r>
                        <a:rPr lang="fr-FR" sz="1400" b="1" dirty="0">
                          <a:solidFill>
                            <a:srgbClr val="0070C0"/>
                          </a:solidFill>
                        </a:rPr>
                        <a:t>1 500€</a:t>
                      </a:r>
                    </a:p>
                  </a:txBody>
                  <a:tcPr marL="91486" marR="91486" marT="45709" marB="45709"/>
                </a:tc>
                <a:tc>
                  <a:txBody>
                    <a:bodyPr/>
                    <a:lstStyle/>
                    <a:p>
                      <a:pPr algn="ctr"/>
                      <a:endParaRPr lang="fr-FR" sz="1200" dirty="0"/>
                    </a:p>
                  </a:txBody>
                  <a:tcPr marL="91486" marR="91486" marT="45709" marB="45709"/>
                </a:tc>
                <a:extLst>
                  <a:ext uri="{0D108BD9-81ED-4DB2-BD59-A6C34878D82A}">
                    <a16:rowId xmlns:a16="http://schemas.microsoft.com/office/drawing/2014/main" val="2513293045"/>
                  </a:ext>
                </a:extLst>
              </a:tr>
              <a:tr h="329743">
                <a:tc>
                  <a:txBody>
                    <a:bodyPr/>
                    <a:lstStyle/>
                    <a:p>
                      <a:pPr algn="ctr"/>
                      <a:r>
                        <a:rPr lang="fr-FR" sz="1400" dirty="0"/>
                        <a:t>01/09/2025</a:t>
                      </a:r>
                    </a:p>
                  </a:txBody>
                  <a:tcPr marL="91486" marR="91486" marT="45709" marB="4570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t>Provision de charges travaux ascenseur </a:t>
                      </a:r>
                      <a:r>
                        <a:rPr lang="fr-FR" sz="1400" baseline="30000" dirty="0"/>
                        <a:t>4eme</a:t>
                      </a:r>
                      <a:r>
                        <a:rPr lang="fr-FR" sz="1400" dirty="0"/>
                        <a:t> appel 25%</a:t>
                      </a:r>
                    </a:p>
                  </a:txBody>
                  <a:tcPr marL="91486" marR="91486" marT="45709" marB="45709"/>
                </a:tc>
                <a:tc>
                  <a:txBody>
                    <a:bodyPr/>
                    <a:lstStyle/>
                    <a:p>
                      <a:pPr algn="ctr"/>
                      <a:r>
                        <a:rPr lang="fr-FR" sz="1400" b="1" dirty="0">
                          <a:solidFill>
                            <a:srgbClr val="0070C0"/>
                          </a:solidFill>
                        </a:rPr>
                        <a:t>2 000€</a:t>
                      </a:r>
                    </a:p>
                  </a:txBody>
                  <a:tcPr marL="91486" marR="91486" marT="45709" marB="45709"/>
                </a:tc>
                <a:tc>
                  <a:txBody>
                    <a:bodyPr/>
                    <a:lstStyle/>
                    <a:p>
                      <a:pPr algn="ctr"/>
                      <a:endParaRPr lang="fr-FR" sz="1200" dirty="0"/>
                    </a:p>
                  </a:txBody>
                  <a:tcPr marL="91486" marR="91486" marT="45709" marB="45709"/>
                </a:tc>
                <a:extLst>
                  <a:ext uri="{0D108BD9-81ED-4DB2-BD59-A6C34878D82A}">
                    <a16:rowId xmlns:a16="http://schemas.microsoft.com/office/drawing/2014/main" val="1113455657"/>
                  </a:ext>
                </a:extLst>
              </a:tr>
              <a:tr h="329743">
                <a:tc>
                  <a:txBody>
                    <a:bodyPr/>
                    <a:lstStyle/>
                    <a:p>
                      <a:pPr algn="ctr"/>
                      <a:r>
                        <a:rPr lang="fr-FR" sz="1400" dirty="0"/>
                        <a:t>01/11/2025</a:t>
                      </a:r>
                    </a:p>
                  </a:txBody>
                  <a:tcPr marL="91486" marR="91486" marT="45709" marB="4570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t>Provision de charges travaux ascenseur </a:t>
                      </a:r>
                      <a:r>
                        <a:rPr lang="fr-FR" sz="1400" baseline="30000" dirty="0"/>
                        <a:t>5eme</a:t>
                      </a:r>
                      <a:r>
                        <a:rPr lang="fr-FR" sz="1400" dirty="0"/>
                        <a:t> appel 18,75%</a:t>
                      </a:r>
                    </a:p>
                  </a:txBody>
                  <a:tcPr marL="91486" marR="91486" marT="45709" marB="45709"/>
                </a:tc>
                <a:tc>
                  <a:txBody>
                    <a:bodyPr/>
                    <a:lstStyle/>
                    <a:p>
                      <a:pPr algn="ctr"/>
                      <a:r>
                        <a:rPr lang="fr-FR" sz="1400" b="1" dirty="0">
                          <a:solidFill>
                            <a:schemeClr val="accent1">
                              <a:lumMod val="75000"/>
                            </a:schemeClr>
                          </a:solidFill>
                        </a:rPr>
                        <a:t>1 500€</a:t>
                      </a:r>
                    </a:p>
                  </a:txBody>
                  <a:tcPr marL="91486" marR="91486" marT="45709" marB="45709"/>
                </a:tc>
                <a:tc>
                  <a:txBody>
                    <a:bodyPr/>
                    <a:lstStyle/>
                    <a:p>
                      <a:pPr algn="ctr"/>
                      <a:endParaRPr lang="fr-FR" sz="1200" b="1" dirty="0">
                        <a:solidFill>
                          <a:srgbClr val="C00000"/>
                        </a:solidFill>
                      </a:endParaRPr>
                    </a:p>
                  </a:txBody>
                  <a:tcPr marL="91486" marR="91486" marT="45709" marB="45709"/>
                </a:tc>
                <a:extLst>
                  <a:ext uri="{0D108BD9-81ED-4DB2-BD59-A6C34878D82A}">
                    <a16:rowId xmlns:a16="http://schemas.microsoft.com/office/drawing/2014/main" val="10003"/>
                  </a:ext>
                </a:extLst>
              </a:tr>
              <a:tr h="338332">
                <a:tc gridSpan="2">
                  <a:txBody>
                    <a:bodyPr/>
                    <a:lstStyle/>
                    <a:p>
                      <a:pPr algn="ctr"/>
                      <a:r>
                        <a:rPr lang="fr-FR" sz="1600" b="1" dirty="0"/>
                        <a:t>Solde </a:t>
                      </a:r>
                    </a:p>
                  </a:txBody>
                  <a:tcPr marL="91486" marR="91486" marT="45709" marB="45709">
                    <a:solidFill>
                      <a:schemeClr val="accent6">
                        <a:lumMod val="60000"/>
                        <a:lumOff val="40000"/>
                      </a:schemeClr>
                    </a:solidFill>
                  </a:tcPr>
                </a:tc>
                <a:tc hMerge="1">
                  <a:txBody>
                    <a:bodyPr/>
                    <a:lstStyle/>
                    <a:p>
                      <a:endParaRPr lang="fr-FR" sz="1600" dirty="0"/>
                    </a:p>
                  </a:txBody>
                  <a:tcPr marL="91486" marR="91486" marT="45709" marB="45709"/>
                </a:tc>
                <a:tc>
                  <a:txBody>
                    <a:bodyPr/>
                    <a:lstStyle/>
                    <a:p>
                      <a:pPr algn="ctr"/>
                      <a:r>
                        <a:rPr lang="fr-FR" sz="1600" b="1" dirty="0">
                          <a:solidFill>
                            <a:srgbClr val="C00000"/>
                          </a:solidFill>
                        </a:rPr>
                        <a:t>8000 €</a:t>
                      </a:r>
                    </a:p>
                  </a:txBody>
                  <a:tcPr marL="91486" marR="91486" marT="45709" marB="45709">
                    <a:solidFill>
                      <a:schemeClr val="accent6">
                        <a:lumMod val="60000"/>
                        <a:lumOff val="40000"/>
                      </a:schemeClr>
                    </a:solidFill>
                  </a:tcPr>
                </a:tc>
                <a:tc>
                  <a:txBody>
                    <a:bodyPr/>
                    <a:lstStyle/>
                    <a:p>
                      <a:pPr algn="ctr"/>
                      <a:endParaRPr lang="fr-FR" sz="1000" b="1" dirty="0">
                        <a:solidFill>
                          <a:srgbClr val="C00000"/>
                        </a:solidFill>
                      </a:endParaRPr>
                    </a:p>
                  </a:txBody>
                  <a:tcPr marL="91486" marR="91486" marT="45709" marB="45709">
                    <a:solidFill>
                      <a:schemeClr val="accent6">
                        <a:lumMod val="60000"/>
                        <a:lumOff val="40000"/>
                      </a:schemeClr>
                    </a:solidFill>
                  </a:tcPr>
                </a:tc>
                <a:extLst>
                  <a:ext uri="{0D108BD9-81ED-4DB2-BD59-A6C34878D82A}">
                    <a16:rowId xmlns:a16="http://schemas.microsoft.com/office/drawing/2014/main" val="10004"/>
                  </a:ext>
                </a:extLst>
              </a:tr>
            </a:tbl>
          </a:graphicData>
        </a:graphic>
      </p:graphicFrame>
      <p:sp>
        <p:nvSpPr>
          <p:cNvPr id="3" name="Flèche : double flèche horizontale 2">
            <a:extLst>
              <a:ext uri="{FF2B5EF4-FFF2-40B4-BE49-F238E27FC236}">
                <a16:creationId xmlns:a16="http://schemas.microsoft.com/office/drawing/2014/main" id="{5B8EBC44-82E8-4F34-AAE0-B1DE693FB0D2}"/>
              </a:ext>
            </a:extLst>
          </p:cNvPr>
          <p:cNvSpPr/>
          <p:nvPr/>
        </p:nvSpPr>
        <p:spPr>
          <a:xfrm>
            <a:off x="681625" y="1591482"/>
            <a:ext cx="10822713" cy="143198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ANNEE 2025 – EXERCICE DU 01 JANVIER AU 31 DECEMBRE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5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Devis ASCENSEUR 80 000€</a:t>
            </a:r>
          </a:p>
        </p:txBody>
      </p:sp>
      <p:pic>
        <p:nvPicPr>
          <p:cNvPr id="4" name="Image 3">
            <a:extLst>
              <a:ext uri="{FF2B5EF4-FFF2-40B4-BE49-F238E27FC236}">
                <a16:creationId xmlns:a16="http://schemas.microsoft.com/office/drawing/2014/main" id="{3CD111E1-2518-E078-755F-0D18E802C7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3778" y="221166"/>
            <a:ext cx="653637" cy="640283"/>
          </a:xfrm>
          <a:prstGeom prst="rect">
            <a:avLst/>
          </a:prstGeom>
        </p:spPr>
      </p:pic>
    </p:spTree>
    <p:extLst>
      <p:ext uri="{BB962C8B-B14F-4D97-AF65-F5344CB8AC3E}">
        <p14:creationId xmlns:p14="http://schemas.microsoft.com/office/powerpoint/2010/main" val="385332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642" y="144855"/>
            <a:ext cx="11968681" cy="6590923"/>
          </a:xfrm>
          <a:solidFill>
            <a:schemeClr val="accent6">
              <a:lumMod val="20000"/>
              <a:lumOff val="80000"/>
            </a:schemeClr>
          </a:solidFill>
        </p:spPr>
        <p:txBody>
          <a:bodyPr>
            <a:noAutofit/>
          </a:bodyPr>
          <a:lstStyle/>
          <a:p>
            <a:br>
              <a:rPr lang="fr-FR" sz="3200" b="1" u="sng" dirty="0"/>
            </a:br>
            <a:br>
              <a:rPr lang="fr-FR" sz="2400" b="1" dirty="0"/>
            </a:br>
            <a:br>
              <a:rPr lang="fr-FR" sz="2400" b="1" dirty="0"/>
            </a:br>
            <a:br>
              <a:rPr lang="fr-FR" sz="2400" b="1" dirty="0"/>
            </a:br>
            <a:br>
              <a:rPr lang="fr-FR" sz="2400" b="1" dirty="0"/>
            </a:br>
            <a:br>
              <a:rPr lang="fr-FR" sz="2400" b="1" dirty="0"/>
            </a:br>
            <a:r>
              <a:rPr lang="fr-FR" sz="2400" dirty="0"/>
              <a:t>Les charges sont les dépenses incombant définitivement aux copropriétaires, chacun pour sa quote-part. </a:t>
            </a:r>
            <a:br>
              <a:rPr lang="fr-FR" sz="2400" dirty="0"/>
            </a:br>
            <a:br>
              <a:rPr lang="fr-FR" sz="2400" dirty="0"/>
            </a:br>
            <a:r>
              <a:rPr lang="fr-FR" sz="3200" dirty="0"/>
              <a:t>-</a:t>
            </a:r>
            <a:r>
              <a:rPr lang="fr-FR" sz="3200" b="1" dirty="0">
                <a:solidFill>
                  <a:srgbClr val="7030A0"/>
                </a:solidFill>
              </a:rPr>
              <a:t>L'approbation des comptes du syndicat par l'assemblée générale ne constitue pas une approbation du compte individuel de chacun des copropriétaires.</a:t>
            </a:r>
            <a:br>
              <a:rPr lang="fr-FR" sz="2400" b="1" dirty="0">
                <a:solidFill>
                  <a:srgbClr val="7030A0"/>
                </a:solidFill>
              </a:rPr>
            </a:br>
            <a:br>
              <a:rPr lang="fr-FR" sz="2400" dirty="0"/>
            </a:br>
            <a:r>
              <a:rPr lang="fr-FR" sz="2400" dirty="0"/>
              <a:t>Au sens et pour l'application des règles comptables du syndicat :</a:t>
            </a:r>
            <a:br>
              <a:rPr lang="fr-FR" sz="2400" dirty="0"/>
            </a:br>
            <a:br>
              <a:rPr lang="fr-FR" sz="2400" dirty="0"/>
            </a:br>
            <a:r>
              <a:rPr lang="fr-FR" sz="3200" b="1" dirty="0">
                <a:solidFill>
                  <a:srgbClr val="FF0000"/>
                </a:solidFill>
              </a:rPr>
              <a:t>- sont nommées provisions sur charges les sommes versées ou à verser en attente du solde définitif qui résultera de l'approbation des comptes du syndicat.</a:t>
            </a:r>
            <a:br>
              <a:rPr lang="fr-FR" sz="3200" b="1" dirty="0">
                <a:solidFill>
                  <a:srgbClr val="FF0000"/>
                </a:solidFill>
              </a:rPr>
            </a:br>
            <a:br>
              <a:rPr lang="fr-FR" sz="3200" b="1" dirty="0">
                <a:solidFill>
                  <a:srgbClr val="FF0000"/>
                </a:solidFill>
              </a:rPr>
            </a:br>
            <a:br>
              <a:rPr lang="fr-FR" sz="3200" b="1" dirty="0">
                <a:solidFill>
                  <a:srgbClr val="FF0000"/>
                </a:solidFill>
              </a:rPr>
            </a:br>
            <a:endParaRPr lang="fr-FR" sz="3200" dirty="0"/>
          </a:p>
        </p:txBody>
      </p:sp>
      <p:sp>
        <p:nvSpPr>
          <p:cNvPr id="5" name="Rectangle 4">
            <a:extLst>
              <a:ext uri="{FF2B5EF4-FFF2-40B4-BE49-F238E27FC236}">
                <a16:creationId xmlns:a16="http://schemas.microsoft.com/office/drawing/2014/main" id="{D9950626-2B0D-43E8-99A8-E8FCF5D14CB4}"/>
              </a:ext>
            </a:extLst>
          </p:cNvPr>
          <p:cNvSpPr/>
          <p:nvPr/>
        </p:nvSpPr>
        <p:spPr>
          <a:xfrm>
            <a:off x="192925" y="424543"/>
            <a:ext cx="11604171" cy="81149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Article 45-1 du décret du 17 mars 1967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exigibilité des appels de régularisation des charges</a:t>
            </a:r>
          </a:p>
        </p:txBody>
      </p:sp>
      <p:pic>
        <p:nvPicPr>
          <p:cNvPr id="3" name="Image 2">
            <a:extLst>
              <a:ext uri="{FF2B5EF4-FFF2-40B4-BE49-F238E27FC236}">
                <a16:creationId xmlns:a16="http://schemas.microsoft.com/office/drawing/2014/main" id="{88E0453A-A040-46D3-DAB1-69CB90BD79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27742" y="510150"/>
            <a:ext cx="653637" cy="640283"/>
          </a:xfrm>
          <a:prstGeom prst="rect">
            <a:avLst/>
          </a:prstGeom>
        </p:spPr>
      </p:pic>
    </p:spTree>
    <p:extLst>
      <p:ext uri="{BB962C8B-B14F-4D97-AF65-F5344CB8AC3E}">
        <p14:creationId xmlns:p14="http://schemas.microsoft.com/office/powerpoint/2010/main" val="4029795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642" y="144855"/>
            <a:ext cx="11968681" cy="6590923"/>
          </a:xfrm>
          <a:solidFill>
            <a:schemeClr val="accent6">
              <a:lumMod val="20000"/>
              <a:lumOff val="80000"/>
            </a:schemeClr>
          </a:solidFill>
        </p:spPr>
        <p:txBody>
          <a:bodyPr>
            <a:noAutofit/>
          </a:bodyPr>
          <a:lstStyle/>
          <a:p>
            <a:br>
              <a:rPr lang="fr-FR" sz="3200" b="1" u="sng" dirty="0"/>
            </a:br>
            <a:br>
              <a:rPr lang="fr-FR" sz="2400" b="1" dirty="0"/>
            </a:br>
            <a:br>
              <a:rPr lang="fr-FR" sz="2400" b="1" dirty="0"/>
            </a:br>
            <a:br>
              <a:rPr lang="fr-FR" sz="2400" b="1" dirty="0"/>
            </a:br>
            <a:br>
              <a:rPr lang="fr-FR" sz="2400" b="1" dirty="0"/>
            </a:br>
            <a:br>
              <a:rPr lang="fr-FR" sz="2400" b="1" dirty="0"/>
            </a:br>
            <a:br>
              <a:rPr lang="fr-FR" sz="2400" dirty="0"/>
            </a:br>
            <a:br>
              <a:rPr lang="fr-FR" sz="3200" b="1" dirty="0">
                <a:solidFill>
                  <a:srgbClr val="FF0000"/>
                </a:solidFill>
              </a:rPr>
            </a:br>
            <a:br>
              <a:rPr lang="fr-FR" sz="3200" b="1" dirty="0">
                <a:solidFill>
                  <a:srgbClr val="FF0000"/>
                </a:solidFill>
              </a:rPr>
            </a:br>
            <a:br>
              <a:rPr lang="fr-FR" sz="3200" b="1" dirty="0">
                <a:solidFill>
                  <a:srgbClr val="FF0000"/>
                </a:solidFill>
              </a:rPr>
            </a:br>
            <a:endParaRPr lang="fr-FR" sz="3200" dirty="0"/>
          </a:p>
        </p:txBody>
      </p:sp>
      <p:sp>
        <p:nvSpPr>
          <p:cNvPr id="5" name="Rectangle 4">
            <a:extLst>
              <a:ext uri="{FF2B5EF4-FFF2-40B4-BE49-F238E27FC236}">
                <a16:creationId xmlns:a16="http://schemas.microsoft.com/office/drawing/2014/main" id="{D9950626-2B0D-43E8-99A8-E8FCF5D14CB4}"/>
              </a:ext>
            </a:extLst>
          </p:cNvPr>
          <p:cNvSpPr/>
          <p:nvPr/>
        </p:nvSpPr>
        <p:spPr>
          <a:xfrm>
            <a:off x="192925" y="424543"/>
            <a:ext cx="11604171" cy="81149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0070C0"/>
                </a:solidFill>
                <a:effectLst/>
                <a:uLnTx/>
                <a:uFillTx/>
                <a:latin typeface="Calibri" panose="020F0502020204030204"/>
                <a:ea typeface="+mn-ea"/>
                <a:cs typeface="+mn-cs"/>
              </a:rPr>
              <a:t>Article 45-1 du décret du 17 mars 1967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a:ln>
                  <a:noFill/>
                </a:ln>
                <a:solidFill>
                  <a:srgbClr val="0070C0"/>
                </a:solidFill>
                <a:effectLst/>
                <a:uLnTx/>
                <a:uFillTx/>
                <a:latin typeface="Calibri" panose="020F0502020204030204"/>
                <a:ea typeface="+mn-ea"/>
                <a:cs typeface="+mn-cs"/>
              </a:rPr>
              <a:t>exigibilité des appels de régularisation des charges</a:t>
            </a:r>
          </a:p>
        </p:txBody>
      </p:sp>
      <p:sp>
        <p:nvSpPr>
          <p:cNvPr id="3" name="Flèche : droite 2">
            <a:extLst>
              <a:ext uri="{FF2B5EF4-FFF2-40B4-BE49-F238E27FC236}">
                <a16:creationId xmlns:a16="http://schemas.microsoft.com/office/drawing/2014/main" id="{037A6406-0F5B-46FF-BDE9-FA1AAB62C415}"/>
              </a:ext>
            </a:extLst>
          </p:cNvPr>
          <p:cNvSpPr/>
          <p:nvPr/>
        </p:nvSpPr>
        <p:spPr>
          <a:xfrm>
            <a:off x="1221356" y="1236041"/>
            <a:ext cx="7369629" cy="102818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Recrédite les provisions de charges courantes et travaux appelées</a:t>
            </a:r>
          </a:p>
        </p:txBody>
      </p:sp>
      <p:sp>
        <p:nvSpPr>
          <p:cNvPr id="7" name="Flèche : gauche 6">
            <a:extLst>
              <a:ext uri="{FF2B5EF4-FFF2-40B4-BE49-F238E27FC236}">
                <a16:creationId xmlns:a16="http://schemas.microsoft.com/office/drawing/2014/main" id="{8E3B5827-DEE3-4E19-8172-A5F0A3C8B442}"/>
              </a:ext>
            </a:extLst>
          </p:cNvPr>
          <p:cNvSpPr/>
          <p:nvPr/>
        </p:nvSpPr>
        <p:spPr>
          <a:xfrm>
            <a:off x="4340382" y="2047538"/>
            <a:ext cx="7456714" cy="11647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Tx/>
              <a:buChar char="-"/>
              <a:tabLst/>
              <a:defRPr/>
            </a:pP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Débite le montant réel des charges approuvé</a:t>
            </a:r>
          </a:p>
        </p:txBody>
      </p:sp>
      <p:graphicFrame>
        <p:nvGraphicFramePr>
          <p:cNvPr id="9" name="Tableau 8">
            <a:extLst>
              <a:ext uri="{FF2B5EF4-FFF2-40B4-BE49-F238E27FC236}">
                <a16:creationId xmlns:a16="http://schemas.microsoft.com/office/drawing/2014/main" id="{3690A621-C9E9-410D-BC41-7BE05A6EFAA1}"/>
              </a:ext>
            </a:extLst>
          </p:cNvPr>
          <p:cNvGraphicFramePr>
            <a:graphicFrameLocks noGrp="1"/>
          </p:cNvGraphicFramePr>
          <p:nvPr/>
        </p:nvGraphicFramePr>
        <p:xfrm>
          <a:off x="142234" y="3535810"/>
          <a:ext cx="5889600" cy="3032634"/>
        </p:xfrm>
        <a:graphic>
          <a:graphicData uri="http://schemas.openxmlformats.org/drawingml/2006/table">
            <a:tbl>
              <a:tblPr firstRow="1" bandRow="1">
                <a:tableStyleId>{7DF18680-E054-41AD-8BC1-D1AEF772440D}</a:tableStyleId>
              </a:tblPr>
              <a:tblGrid>
                <a:gridCol w="1519978">
                  <a:extLst>
                    <a:ext uri="{9D8B030D-6E8A-4147-A177-3AD203B41FA5}">
                      <a16:colId xmlns:a16="http://schemas.microsoft.com/office/drawing/2014/main" val="2762310267"/>
                    </a:ext>
                  </a:extLst>
                </a:gridCol>
                <a:gridCol w="1412834">
                  <a:extLst>
                    <a:ext uri="{9D8B030D-6E8A-4147-A177-3AD203B41FA5}">
                      <a16:colId xmlns:a16="http://schemas.microsoft.com/office/drawing/2014/main" val="121786801"/>
                    </a:ext>
                  </a:extLst>
                </a:gridCol>
                <a:gridCol w="1381199">
                  <a:extLst>
                    <a:ext uri="{9D8B030D-6E8A-4147-A177-3AD203B41FA5}">
                      <a16:colId xmlns:a16="http://schemas.microsoft.com/office/drawing/2014/main" val="203294514"/>
                    </a:ext>
                  </a:extLst>
                </a:gridCol>
                <a:gridCol w="1575589">
                  <a:extLst>
                    <a:ext uri="{9D8B030D-6E8A-4147-A177-3AD203B41FA5}">
                      <a16:colId xmlns:a16="http://schemas.microsoft.com/office/drawing/2014/main" val="2623340228"/>
                    </a:ext>
                  </a:extLst>
                </a:gridCol>
              </a:tblGrid>
              <a:tr h="896363">
                <a:tc>
                  <a:txBody>
                    <a:bodyPr/>
                    <a:lstStyle/>
                    <a:p>
                      <a:pPr algn="ctr"/>
                      <a:r>
                        <a:rPr lang="fr-FR" dirty="0"/>
                        <a:t>Types de charges</a:t>
                      </a:r>
                    </a:p>
                  </a:txBody>
                  <a:tcPr/>
                </a:tc>
                <a:tc>
                  <a:txBody>
                    <a:bodyPr/>
                    <a:lstStyle/>
                    <a:p>
                      <a:pPr algn="ctr"/>
                      <a:r>
                        <a:rPr lang="fr-FR" dirty="0"/>
                        <a:t>Budget prévisionnel</a:t>
                      </a:r>
                    </a:p>
                  </a:txBody>
                  <a:tcPr/>
                </a:tc>
                <a:tc>
                  <a:txBody>
                    <a:bodyPr/>
                    <a:lstStyle/>
                    <a:p>
                      <a:pPr algn="ctr"/>
                      <a:r>
                        <a:rPr lang="fr-FR" dirty="0"/>
                        <a:t>Charges constatées</a:t>
                      </a:r>
                    </a:p>
                  </a:txBody>
                  <a:tcPr/>
                </a:tc>
                <a:tc>
                  <a:txBody>
                    <a:bodyPr/>
                    <a:lstStyle/>
                    <a:p>
                      <a:pPr algn="ctr"/>
                      <a:r>
                        <a:rPr lang="fr-FR" dirty="0"/>
                        <a:t>Solde </a:t>
                      </a:r>
                    </a:p>
                  </a:txBody>
                  <a:tcPr/>
                </a:tc>
                <a:extLst>
                  <a:ext uri="{0D108BD9-81ED-4DB2-BD59-A6C34878D82A}">
                    <a16:rowId xmlns:a16="http://schemas.microsoft.com/office/drawing/2014/main" val="3919666955"/>
                  </a:ext>
                </a:extLst>
              </a:tr>
              <a:tr h="965314">
                <a:tc>
                  <a:txBody>
                    <a:bodyPr/>
                    <a:lstStyle/>
                    <a:p>
                      <a:pPr algn="ctr"/>
                      <a:r>
                        <a:rPr lang="fr-FR" b="1" dirty="0"/>
                        <a:t>Charges courantes</a:t>
                      </a:r>
                      <a:endParaRPr lang="fr-FR" sz="1200" b="1" dirty="0"/>
                    </a:p>
                  </a:txBody>
                  <a:tcPr/>
                </a:tc>
                <a:tc>
                  <a:txBody>
                    <a:bodyPr/>
                    <a:lstStyle/>
                    <a:p>
                      <a:pPr algn="ctr"/>
                      <a:endParaRPr lang="fr-FR" b="1" dirty="0"/>
                    </a:p>
                    <a:p>
                      <a:pPr algn="ctr"/>
                      <a:r>
                        <a:rPr lang="fr-FR" b="1" dirty="0"/>
                        <a:t>100 000€</a:t>
                      </a:r>
                    </a:p>
                  </a:txBody>
                  <a:tcPr/>
                </a:tc>
                <a:tc>
                  <a:txBody>
                    <a:bodyPr/>
                    <a:lstStyle/>
                    <a:p>
                      <a:pPr algn="ctr"/>
                      <a:r>
                        <a:rPr lang="fr-FR" b="1" dirty="0"/>
                        <a:t> </a:t>
                      </a:r>
                    </a:p>
                    <a:p>
                      <a:pPr algn="ctr"/>
                      <a:r>
                        <a:rPr lang="fr-FR" b="1" dirty="0"/>
                        <a:t>85 500€</a:t>
                      </a:r>
                    </a:p>
                  </a:txBody>
                  <a:tcPr/>
                </a:tc>
                <a:tc>
                  <a:txBody>
                    <a:bodyPr/>
                    <a:lstStyle/>
                    <a:p>
                      <a:pPr algn="ctr"/>
                      <a:endParaRPr lang="fr-FR" dirty="0"/>
                    </a:p>
                    <a:p>
                      <a:pPr algn="ctr"/>
                      <a:r>
                        <a:rPr lang="fr-FR" b="1" dirty="0">
                          <a:solidFill>
                            <a:srgbClr val="00B050"/>
                          </a:solidFill>
                        </a:rPr>
                        <a:t>+ 14 500€</a:t>
                      </a:r>
                    </a:p>
                  </a:txBody>
                  <a:tcPr/>
                </a:tc>
                <a:extLst>
                  <a:ext uri="{0D108BD9-81ED-4DB2-BD59-A6C34878D82A}">
                    <a16:rowId xmlns:a16="http://schemas.microsoft.com/office/drawing/2014/main" val="522687620"/>
                  </a:ext>
                </a:extLst>
              </a:tr>
              <a:tr h="774717">
                <a:tc>
                  <a:txBody>
                    <a:bodyPr/>
                    <a:lstStyle/>
                    <a:p>
                      <a:pPr algn="ctr"/>
                      <a:r>
                        <a:rPr lang="fr-FR" b="1" dirty="0"/>
                        <a:t>Charges travaux</a:t>
                      </a:r>
                      <a:endParaRPr lang="fr-FR" sz="1200" b="1" dirty="0"/>
                    </a:p>
                  </a:txBody>
                  <a:tcPr/>
                </a:tc>
                <a:tc>
                  <a:txBody>
                    <a:bodyPr/>
                    <a:lstStyle/>
                    <a:p>
                      <a:pPr algn="ctr"/>
                      <a:endParaRPr lang="fr-FR" b="1" dirty="0"/>
                    </a:p>
                    <a:p>
                      <a:pPr algn="ctr"/>
                      <a:r>
                        <a:rPr lang="fr-FR" b="1" dirty="0"/>
                        <a:t>80 000€</a:t>
                      </a:r>
                    </a:p>
                  </a:txBody>
                  <a:tcPr/>
                </a:tc>
                <a:tc>
                  <a:txBody>
                    <a:bodyPr/>
                    <a:lstStyle/>
                    <a:p>
                      <a:pPr algn="ctr"/>
                      <a:endParaRPr lang="fr-FR" b="1" dirty="0"/>
                    </a:p>
                    <a:p>
                      <a:pPr algn="ctr"/>
                      <a:r>
                        <a:rPr lang="fr-FR" b="1" dirty="0"/>
                        <a:t>86 000€</a:t>
                      </a:r>
                    </a:p>
                  </a:txBody>
                  <a:tcPr/>
                </a:tc>
                <a:tc>
                  <a:txBody>
                    <a:bodyPr/>
                    <a:lstStyle/>
                    <a:p>
                      <a:pPr algn="ctr"/>
                      <a:endParaRPr lang="fr-FR" dirty="0"/>
                    </a:p>
                    <a:p>
                      <a:pPr algn="ctr"/>
                      <a:r>
                        <a:rPr lang="fr-FR" b="1" dirty="0">
                          <a:solidFill>
                            <a:srgbClr val="FF0000"/>
                          </a:solidFill>
                        </a:rPr>
                        <a:t>- 6 000€</a:t>
                      </a:r>
                    </a:p>
                  </a:txBody>
                  <a:tcPr/>
                </a:tc>
                <a:extLst>
                  <a:ext uri="{0D108BD9-81ED-4DB2-BD59-A6C34878D82A}">
                    <a16:rowId xmlns:a16="http://schemas.microsoft.com/office/drawing/2014/main" val="1947994869"/>
                  </a:ext>
                </a:extLst>
              </a:tr>
              <a:tr h="275804">
                <a:tc>
                  <a:txBody>
                    <a:bodyPr/>
                    <a:lstStyle/>
                    <a:p>
                      <a:pPr algn="ctr"/>
                      <a:r>
                        <a:rPr lang="fr-FR" sz="2000" b="1" dirty="0">
                          <a:solidFill>
                            <a:schemeClr val="tx1"/>
                          </a:solidFill>
                        </a:rPr>
                        <a:t>solde</a:t>
                      </a:r>
                    </a:p>
                  </a:txBody>
                  <a:tcPr>
                    <a:solidFill>
                      <a:schemeClr val="accent4">
                        <a:lumMod val="40000"/>
                        <a:lumOff val="60000"/>
                      </a:schemeClr>
                    </a:solidFill>
                  </a:tcPr>
                </a:tc>
                <a:tc>
                  <a:txBody>
                    <a:bodyPr/>
                    <a:lstStyle/>
                    <a:p>
                      <a:pPr algn="ctr"/>
                      <a:r>
                        <a:rPr lang="fr-FR" sz="2000" b="1" dirty="0">
                          <a:solidFill>
                            <a:schemeClr val="tx1"/>
                          </a:solidFill>
                        </a:rPr>
                        <a:t>180 000€</a:t>
                      </a:r>
                    </a:p>
                  </a:txBody>
                  <a:tcPr>
                    <a:solidFill>
                      <a:schemeClr val="accent4">
                        <a:lumMod val="40000"/>
                        <a:lumOff val="60000"/>
                      </a:schemeClr>
                    </a:solidFill>
                  </a:tcPr>
                </a:tc>
                <a:tc>
                  <a:txBody>
                    <a:bodyPr/>
                    <a:lstStyle/>
                    <a:p>
                      <a:pPr algn="ctr"/>
                      <a:r>
                        <a:rPr lang="fr-FR" sz="2000" b="1" dirty="0">
                          <a:solidFill>
                            <a:schemeClr val="tx1"/>
                          </a:solidFill>
                        </a:rPr>
                        <a:t>171 500€</a:t>
                      </a:r>
                    </a:p>
                  </a:txBody>
                  <a:tcPr>
                    <a:solidFill>
                      <a:schemeClr val="accent4">
                        <a:lumMod val="40000"/>
                        <a:lumOff val="60000"/>
                      </a:schemeClr>
                    </a:solidFill>
                  </a:tcPr>
                </a:tc>
                <a:tc>
                  <a:txBody>
                    <a:bodyPr/>
                    <a:lstStyle/>
                    <a:p>
                      <a:pPr algn="ctr"/>
                      <a:r>
                        <a:rPr lang="fr-FR" sz="2000" b="1" dirty="0">
                          <a:solidFill>
                            <a:srgbClr val="00B050"/>
                          </a:solidFill>
                        </a:rPr>
                        <a:t>+ 8500€</a:t>
                      </a:r>
                    </a:p>
                  </a:txBody>
                  <a:tcPr>
                    <a:solidFill>
                      <a:schemeClr val="accent4">
                        <a:lumMod val="40000"/>
                        <a:lumOff val="60000"/>
                      </a:schemeClr>
                    </a:solidFill>
                  </a:tcPr>
                </a:tc>
                <a:extLst>
                  <a:ext uri="{0D108BD9-81ED-4DB2-BD59-A6C34878D82A}">
                    <a16:rowId xmlns:a16="http://schemas.microsoft.com/office/drawing/2014/main" val="932895732"/>
                  </a:ext>
                </a:extLst>
              </a:tr>
            </a:tbl>
          </a:graphicData>
        </a:graphic>
      </p:graphicFrame>
      <p:graphicFrame>
        <p:nvGraphicFramePr>
          <p:cNvPr id="10" name="Tableau 9">
            <a:extLst>
              <a:ext uri="{FF2B5EF4-FFF2-40B4-BE49-F238E27FC236}">
                <a16:creationId xmlns:a16="http://schemas.microsoft.com/office/drawing/2014/main" id="{8CA62125-5295-47B5-8A97-DFF3F481C80E}"/>
              </a:ext>
            </a:extLst>
          </p:cNvPr>
          <p:cNvGraphicFramePr>
            <a:graphicFrameLocks noGrp="1"/>
          </p:cNvGraphicFramePr>
          <p:nvPr/>
        </p:nvGraphicFramePr>
        <p:xfrm>
          <a:off x="6160168" y="3151434"/>
          <a:ext cx="5853261" cy="3417010"/>
        </p:xfrm>
        <a:graphic>
          <a:graphicData uri="http://schemas.openxmlformats.org/drawingml/2006/table">
            <a:tbl>
              <a:tblPr firstRow="1" bandRow="1">
                <a:tableStyleId>{7DF18680-E054-41AD-8BC1-D1AEF772440D}</a:tableStyleId>
              </a:tblPr>
              <a:tblGrid>
                <a:gridCol w="1510600">
                  <a:extLst>
                    <a:ext uri="{9D8B030D-6E8A-4147-A177-3AD203B41FA5}">
                      <a16:colId xmlns:a16="http://schemas.microsoft.com/office/drawing/2014/main" val="2762310267"/>
                    </a:ext>
                  </a:extLst>
                </a:gridCol>
                <a:gridCol w="1404117">
                  <a:extLst>
                    <a:ext uri="{9D8B030D-6E8A-4147-A177-3AD203B41FA5}">
                      <a16:colId xmlns:a16="http://schemas.microsoft.com/office/drawing/2014/main" val="121786801"/>
                    </a:ext>
                  </a:extLst>
                </a:gridCol>
                <a:gridCol w="1372677">
                  <a:extLst>
                    <a:ext uri="{9D8B030D-6E8A-4147-A177-3AD203B41FA5}">
                      <a16:colId xmlns:a16="http://schemas.microsoft.com/office/drawing/2014/main" val="203294514"/>
                    </a:ext>
                  </a:extLst>
                </a:gridCol>
                <a:gridCol w="1565867">
                  <a:extLst>
                    <a:ext uri="{9D8B030D-6E8A-4147-A177-3AD203B41FA5}">
                      <a16:colId xmlns:a16="http://schemas.microsoft.com/office/drawing/2014/main" val="2623340228"/>
                    </a:ext>
                  </a:extLst>
                </a:gridCol>
              </a:tblGrid>
              <a:tr h="447456">
                <a:tc gridSpan="4">
                  <a:txBody>
                    <a:bodyPr/>
                    <a:lstStyle/>
                    <a:p>
                      <a:pPr algn="ctr"/>
                      <a:r>
                        <a:rPr lang="fr-FR" dirty="0"/>
                        <a:t>450- </a:t>
                      </a:r>
                      <a:r>
                        <a:rPr lang="fr-FR" dirty="0" err="1"/>
                        <a:t>coproprietaire</a:t>
                      </a:r>
                      <a:r>
                        <a:rPr lang="fr-FR" dirty="0"/>
                        <a:t> A</a:t>
                      </a:r>
                    </a:p>
                  </a:txBody>
                  <a:tcPr>
                    <a:solidFill>
                      <a:schemeClr val="accent2"/>
                    </a:solidFill>
                  </a:tcPr>
                </a:tc>
                <a:tc hMerge="1">
                  <a:txBody>
                    <a:bodyPr/>
                    <a:lstStyle/>
                    <a:p>
                      <a:pPr algn="ctr"/>
                      <a:endParaRPr lang="fr-FR" dirty="0"/>
                    </a:p>
                  </a:txBody>
                  <a:tcPr/>
                </a:tc>
                <a:tc hMerge="1">
                  <a:txBody>
                    <a:bodyPr/>
                    <a:lstStyle/>
                    <a:p>
                      <a:pPr algn="ctr"/>
                      <a:endParaRPr lang="fr-FR" dirty="0"/>
                    </a:p>
                  </a:txBody>
                  <a:tcPr/>
                </a:tc>
                <a:tc hMerge="1">
                  <a:txBody>
                    <a:bodyPr/>
                    <a:lstStyle/>
                    <a:p>
                      <a:pPr algn="ctr"/>
                      <a:endParaRPr lang="fr-FR" dirty="0"/>
                    </a:p>
                  </a:txBody>
                  <a:tcPr/>
                </a:tc>
                <a:extLst>
                  <a:ext uri="{0D108BD9-81ED-4DB2-BD59-A6C34878D82A}">
                    <a16:rowId xmlns:a16="http://schemas.microsoft.com/office/drawing/2014/main" val="4256566677"/>
                  </a:ext>
                </a:extLst>
              </a:tr>
              <a:tr h="803333">
                <a:tc>
                  <a:txBody>
                    <a:bodyPr/>
                    <a:lstStyle/>
                    <a:p>
                      <a:pPr algn="ctr"/>
                      <a:r>
                        <a:rPr lang="fr-FR" dirty="0"/>
                        <a:t>Types de charges</a:t>
                      </a:r>
                    </a:p>
                  </a:txBody>
                  <a:tcPr>
                    <a:solidFill>
                      <a:schemeClr val="tx2">
                        <a:lumMod val="60000"/>
                        <a:lumOff val="40000"/>
                      </a:schemeClr>
                    </a:solidFill>
                  </a:tcPr>
                </a:tc>
                <a:tc>
                  <a:txBody>
                    <a:bodyPr/>
                    <a:lstStyle/>
                    <a:p>
                      <a:pPr algn="ctr"/>
                      <a:r>
                        <a:rPr lang="fr-FR" dirty="0"/>
                        <a:t>Budget prévisionnel</a:t>
                      </a:r>
                    </a:p>
                  </a:txBody>
                  <a:tcPr>
                    <a:solidFill>
                      <a:schemeClr val="tx2">
                        <a:lumMod val="60000"/>
                        <a:lumOff val="40000"/>
                      </a:schemeClr>
                    </a:solidFill>
                  </a:tcPr>
                </a:tc>
                <a:tc>
                  <a:txBody>
                    <a:bodyPr/>
                    <a:lstStyle/>
                    <a:p>
                      <a:pPr algn="ctr"/>
                      <a:r>
                        <a:rPr lang="fr-FR" dirty="0"/>
                        <a:t>Charges constatées</a:t>
                      </a:r>
                    </a:p>
                  </a:txBody>
                  <a:tcPr>
                    <a:solidFill>
                      <a:schemeClr val="tx2">
                        <a:lumMod val="60000"/>
                        <a:lumOff val="40000"/>
                      </a:schemeClr>
                    </a:solidFill>
                  </a:tcPr>
                </a:tc>
                <a:tc>
                  <a:txBody>
                    <a:bodyPr/>
                    <a:lstStyle/>
                    <a:p>
                      <a:pPr algn="ctr"/>
                      <a:r>
                        <a:rPr lang="fr-FR" dirty="0"/>
                        <a:t>Solde </a:t>
                      </a:r>
                    </a:p>
                  </a:txBody>
                  <a:tcPr>
                    <a:solidFill>
                      <a:schemeClr val="tx2">
                        <a:lumMod val="60000"/>
                        <a:lumOff val="40000"/>
                      </a:schemeClr>
                    </a:solidFill>
                  </a:tcPr>
                </a:tc>
                <a:extLst>
                  <a:ext uri="{0D108BD9-81ED-4DB2-BD59-A6C34878D82A}">
                    <a16:rowId xmlns:a16="http://schemas.microsoft.com/office/drawing/2014/main" val="3919666955"/>
                  </a:ext>
                </a:extLst>
              </a:tr>
              <a:tr h="951685">
                <a:tc>
                  <a:txBody>
                    <a:bodyPr/>
                    <a:lstStyle/>
                    <a:p>
                      <a:pPr algn="ctr"/>
                      <a:r>
                        <a:rPr lang="fr-FR" b="1" dirty="0"/>
                        <a:t>Charges courantes</a:t>
                      </a:r>
                      <a:endParaRPr lang="fr-FR" sz="1200" b="1" dirty="0"/>
                    </a:p>
                  </a:txBody>
                  <a:tcPr/>
                </a:tc>
                <a:tc>
                  <a:txBody>
                    <a:bodyPr/>
                    <a:lstStyle/>
                    <a:p>
                      <a:pPr algn="ctr"/>
                      <a:endParaRPr lang="fr-FR" b="1" dirty="0"/>
                    </a:p>
                    <a:p>
                      <a:pPr algn="ctr"/>
                      <a:r>
                        <a:rPr lang="fr-FR" b="1" dirty="0"/>
                        <a:t>1 000 €</a:t>
                      </a:r>
                    </a:p>
                  </a:txBody>
                  <a:tcPr/>
                </a:tc>
                <a:tc>
                  <a:txBody>
                    <a:bodyPr/>
                    <a:lstStyle/>
                    <a:p>
                      <a:pPr algn="ctr"/>
                      <a:r>
                        <a:rPr lang="fr-FR" b="1" dirty="0"/>
                        <a:t> </a:t>
                      </a:r>
                    </a:p>
                    <a:p>
                      <a:pPr algn="ctr"/>
                      <a:r>
                        <a:rPr lang="fr-FR" b="1" dirty="0"/>
                        <a:t>965 €</a:t>
                      </a:r>
                    </a:p>
                  </a:txBody>
                  <a:tcPr/>
                </a:tc>
                <a:tc>
                  <a:txBody>
                    <a:bodyPr/>
                    <a:lstStyle/>
                    <a:p>
                      <a:pPr algn="ctr"/>
                      <a:endParaRPr lang="fr-FR" dirty="0"/>
                    </a:p>
                    <a:p>
                      <a:pPr algn="ctr"/>
                      <a:r>
                        <a:rPr lang="fr-FR" b="1" dirty="0">
                          <a:solidFill>
                            <a:srgbClr val="00B050"/>
                          </a:solidFill>
                        </a:rPr>
                        <a:t>+ 35 €</a:t>
                      </a:r>
                    </a:p>
                  </a:txBody>
                  <a:tcPr/>
                </a:tc>
                <a:extLst>
                  <a:ext uri="{0D108BD9-81ED-4DB2-BD59-A6C34878D82A}">
                    <a16:rowId xmlns:a16="http://schemas.microsoft.com/office/drawing/2014/main" val="522687620"/>
                  </a:ext>
                </a:extLst>
              </a:tr>
              <a:tr h="763779">
                <a:tc>
                  <a:txBody>
                    <a:bodyPr/>
                    <a:lstStyle/>
                    <a:p>
                      <a:pPr algn="ctr"/>
                      <a:r>
                        <a:rPr lang="fr-FR" b="1" dirty="0"/>
                        <a:t>Charges travaux</a:t>
                      </a:r>
                      <a:endParaRPr lang="fr-FR" sz="1200" b="1" dirty="0"/>
                    </a:p>
                  </a:txBody>
                  <a:tcPr/>
                </a:tc>
                <a:tc>
                  <a:txBody>
                    <a:bodyPr/>
                    <a:lstStyle/>
                    <a:p>
                      <a:pPr algn="ctr"/>
                      <a:endParaRPr lang="fr-FR" sz="500" b="1" dirty="0"/>
                    </a:p>
                    <a:p>
                      <a:pPr algn="ctr"/>
                      <a:r>
                        <a:rPr lang="fr-FR" b="1" dirty="0"/>
                        <a:t>8 000 €</a:t>
                      </a:r>
                    </a:p>
                  </a:txBody>
                  <a:tcPr/>
                </a:tc>
                <a:tc>
                  <a:txBody>
                    <a:bodyPr/>
                    <a:lstStyle/>
                    <a:p>
                      <a:pPr algn="ctr"/>
                      <a:endParaRPr lang="fr-FR" sz="500" b="1" dirty="0"/>
                    </a:p>
                    <a:p>
                      <a:pPr algn="ctr"/>
                      <a:r>
                        <a:rPr lang="fr-FR" b="1" dirty="0"/>
                        <a:t>9 100 €</a:t>
                      </a:r>
                    </a:p>
                  </a:txBody>
                  <a:tcPr/>
                </a:tc>
                <a:tc>
                  <a:txBody>
                    <a:bodyPr/>
                    <a:lstStyle/>
                    <a:p>
                      <a:pPr algn="ctr"/>
                      <a:endParaRPr lang="fr-FR" sz="500" b="1" dirty="0">
                        <a:solidFill>
                          <a:srgbClr val="FF0000"/>
                        </a:solidFill>
                      </a:endParaRPr>
                    </a:p>
                    <a:p>
                      <a:pPr algn="ctr"/>
                      <a:r>
                        <a:rPr lang="fr-FR" b="1" dirty="0">
                          <a:solidFill>
                            <a:srgbClr val="FF0000"/>
                          </a:solidFill>
                        </a:rPr>
                        <a:t>- 1 100 €</a:t>
                      </a:r>
                    </a:p>
                  </a:txBody>
                  <a:tcPr/>
                </a:tc>
                <a:extLst>
                  <a:ext uri="{0D108BD9-81ED-4DB2-BD59-A6C34878D82A}">
                    <a16:rowId xmlns:a16="http://schemas.microsoft.com/office/drawing/2014/main" val="1947994869"/>
                  </a:ext>
                </a:extLst>
              </a:tr>
              <a:tr h="450757">
                <a:tc>
                  <a:txBody>
                    <a:bodyPr/>
                    <a:lstStyle/>
                    <a:p>
                      <a:pPr algn="ctr"/>
                      <a:r>
                        <a:rPr lang="fr-FR" sz="2000" b="1" dirty="0">
                          <a:solidFill>
                            <a:schemeClr val="tx1"/>
                          </a:solidFill>
                        </a:rPr>
                        <a:t>solde</a:t>
                      </a:r>
                    </a:p>
                  </a:txBody>
                  <a:tcPr>
                    <a:solidFill>
                      <a:schemeClr val="accent4">
                        <a:lumMod val="40000"/>
                        <a:lumOff val="60000"/>
                      </a:schemeClr>
                    </a:solidFill>
                  </a:tcPr>
                </a:tc>
                <a:tc>
                  <a:txBody>
                    <a:bodyPr/>
                    <a:lstStyle/>
                    <a:p>
                      <a:pPr algn="ctr"/>
                      <a:r>
                        <a:rPr lang="fr-FR" sz="2000" b="1" dirty="0">
                          <a:solidFill>
                            <a:schemeClr val="tx1"/>
                          </a:solidFill>
                        </a:rPr>
                        <a:t>9 000 €</a:t>
                      </a:r>
                    </a:p>
                  </a:txBody>
                  <a:tcPr>
                    <a:solidFill>
                      <a:schemeClr val="accent4">
                        <a:lumMod val="40000"/>
                        <a:lumOff val="60000"/>
                      </a:schemeClr>
                    </a:solidFill>
                  </a:tcPr>
                </a:tc>
                <a:tc>
                  <a:txBody>
                    <a:bodyPr/>
                    <a:lstStyle/>
                    <a:p>
                      <a:pPr algn="ctr"/>
                      <a:r>
                        <a:rPr lang="fr-FR" sz="2000" b="1">
                          <a:solidFill>
                            <a:schemeClr val="tx1"/>
                          </a:solidFill>
                        </a:rPr>
                        <a:t>10 065 €</a:t>
                      </a:r>
                      <a:endParaRPr lang="fr-FR" sz="2000" b="1" dirty="0">
                        <a:solidFill>
                          <a:schemeClr val="tx1"/>
                        </a:solidFill>
                      </a:endParaRPr>
                    </a:p>
                  </a:txBody>
                  <a:tcPr>
                    <a:solidFill>
                      <a:schemeClr val="accent4">
                        <a:lumMod val="40000"/>
                        <a:lumOff val="60000"/>
                      </a:schemeClr>
                    </a:solidFill>
                  </a:tcPr>
                </a:tc>
                <a:tc>
                  <a:txBody>
                    <a:bodyPr/>
                    <a:lstStyle/>
                    <a:p>
                      <a:pPr algn="ctr"/>
                      <a:r>
                        <a:rPr lang="fr-FR" sz="2000" b="1" dirty="0">
                          <a:solidFill>
                            <a:srgbClr val="FF0000"/>
                          </a:solidFill>
                        </a:rPr>
                        <a:t>- 1065 €</a:t>
                      </a:r>
                    </a:p>
                  </a:txBody>
                  <a:tcPr>
                    <a:solidFill>
                      <a:schemeClr val="accent4">
                        <a:lumMod val="40000"/>
                        <a:lumOff val="60000"/>
                      </a:schemeClr>
                    </a:solidFill>
                  </a:tcPr>
                </a:tc>
                <a:extLst>
                  <a:ext uri="{0D108BD9-81ED-4DB2-BD59-A6C34878D82A}">
                    <a16:rowId xmlns:a16="http://schemas.microsoft.com/office/drawing/2014/main" val="932895732"/>
                  </a:ext>
                </a:extLst>
              </a:tr>
            </a:tbl>
          </a:graphicData>
        </a:graphic>
      </p:graphicFrame>
      <p:pic>
        <p:nvPicPr>
          <p:cNvPr id="4" name="Image 3">
            <a:extLst>
              <a:ext uri="{FF2B5EF4-FFF2-40B4-BE49-F238E27FC236}">
                <a16:creationId xmlns:a16="http://schemas.microsoft.com/office/drawing/2014/main" id="{819CCEFF-D6B3-0F5A-CC20-AC527DCC17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27742" y="535166"/>
            <a:ext cx="653637" cy="640283"/>
          </a:xfrm>
          <a:prstGeom prst="rect">
            <a:avLst/>
          </a:prstGeom>
        </p:spPr>
      </p:pic>
    </p:spTree>
    <p:extLst>
      <p:ext uri="{BB962C8B-B14F-4D97-AF65-F5344CB8AC3E}">
        <p14:creationId xmlns:p14="http://schemas.microsoft.com/office/powerpoint/2010/main" val="342544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fltVal val="0"/>
                                          </p:val>
                                        </p:tav>
                                        <p:tav tm="100000">
                                          <p:val>
                                            <p:strVal val="#ppt_w"/>
                                          </p:val>
                                        </p:tav>
                                      </p:tavLst>
                                    </p:anim>
                                    <p:anim calcmode="lin" valueType="num">
                                      <p:cBhvr>
                                        <p:cTn id="14" dur="1000" fill="hold"/>
                                        <p:tgtEl>
                                          <p:spTgt spid="7"/>
                                        </p:tgtEl>
                                        <p:attrNameLst>
                                          <p:attrName>ppt_h</p:attrName>
                                        </p:attrNameLst>
                                      </p:cBhvr>
                                      <p:tavLst>
                                        <p:tav tm="0">
                                          <p:val>
                                            <p:fltVal val="0"/>
                                          </p:val>
                                        </p:tav>
                                        <p:tav tm="100000">
                                          <p:val>
                                            <p:strVal val="#ppt_h"/>
                                          </p:val>
                                        </p:tav>
                                      </p:tavLst>
                                    </p:anim>
                                    <p:anim calcmode="lin" valueType="num">
                                      <p:cBhvr>
                                        <p:cTn id="15" dur="1000" fill="hold"/>
                                        <p:tgtEl>
                                          <p:spTgt spid="7"/>
                                        </p:tgtEl>
                                        <p:attrNameLst>
                                          <p:attrName>style.rotation</p:attrName>
                                        </p:attrNameLst>
                                      </p:cBhvr>
                                      <p:tavLst>
                                        <p:tav tm="0">
                                          <p:val>
                                            <p:fltVal val="90"/>
                                          </p:val>
                                        </p:tav>
                                        <p:tav tm="100000">
                                          <p:val>
                                            <p:fltVal val="0"/>
                                          </p:val>
                                        </p:tav>
                                      </p:tavLst>
                                    </p:anim>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9950626-2B0D-43E8-99A8-E8FCF5D14CB4}"/>
              </a:ext>
            </a:extLst>
          </p:cNvPr>
          <p:cNvSpPr/>
          <p:nvPr/>
        </p:nvSpPr>
        <p:spPr>
          <a:xfrm>
            <a:off x="21448" y="0"/>
            <a:ext cx="11974716" cy="81149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500" b="1" i="0" u="none" strike="noStrike" kern="1200" cap="none" spc="0" normalizeH="0" baseline="0" noProof="0" dirty="0">
                <a:ln>
                  <a:noFill/>
                </a:ln>
                <a:solidFill>
                  <a:srgbClr val="0070C0"/>
                </a:solidFill>
                <a:effectLst/>
                <a:uLnTx/>
                <a:uFillTx/>
                <a:latin typeface="Calibri" panose="020F0502020204030204"/>
                <a:ea typeface="+mn-ea"/>
                <a:cs typeface="+mn-cs"/>
              </a:rPr>
              <a:t>Article 45-1 du décret du 17 mars 1967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500" b="0" i="0" u="none" strike="noStrike" kern="1200" cap="none" spc="0" normalizeH="0" baseline="0" noProof="0" dirty="0">
                <a:ln>
                  <a:noFill/>
                </a:ln>
                <a:solidFill>
                  <a:srgbClr val="0070C0"/>
                </a:solidFill>
                <a:effectLst/>
                <a:uLnTx/>
                <a:uFillTx/>
                <a:latin typeface="Calibri" panose="020F0502020204030204"/>
                <a:ea typeface="+mn-ea"/>
                <a:cs typeface="+mn-cs"/>
              </a:rPr>
              <a:t>exigibilité des appels de régularisation des charges</a:t>
            </a:r>
          </a:p>
        </p:txBody>
      </p:sp>
      <p:graphicFrame>
        <p:nvGraphicFramePr>
          <p:cNvPr id="4" name="Tableau 3">
            <a:extLst>
              <a:ext uri="{FF2B5EF4-FFF2-40B4-BE49-F238E27FC236}">
                <a16:creationId xmlns:a16="http://schemas.microsoft.com/office/drawing/2014/main" id="{72C32769-4107-4F0F-94E8-633D1767C867}"/>
              </a:ext>
            </a:extLst>
          </p:cNvPr>
          <p:cNvGraphicFramePr>
            <a:graphicFrameLocks noGrp="1"/>
          </p:cNvGraphicFramePr>
          <p:nvPr/>
        </p:nvGraphicFramePr>
        <p:xfrm>
          <a:off x="21448" y="842354"/>
          <a:ext cx="11800329" cy="4305802"/>
        </p:xfrm>
        <a:graphic>
          <a:graphicData uri="http://schemas.openxmlformats.org/drawingml/2006/table">
            <a:tbl>
              <a:tblPr firstRow="1" bandRow="1">
                <a:tableStyleId>{F5AB1C69-6EDB-4FF4-983F-18BD219EF322}</a:tableStyleId>
              </a:tblPr>
              <a:tblGrid>
                <a:gridCol w="1486158">
                  <a:extLst>
                    <a:ext uri="{9D8B030D-6E8A-4147-A177-3AD203B41FA5}">
                      <a16:colId xmlns:a16="http://schemas.microsoft.com/office/drawing/2014/main" val="20000"/>
                    </a:ext>
                  </a:extLst>
                </a:gridCol>
                <a:gridCol w="4939950">
                  <a:extLst>
                    <a:ext uri="{9D8B030D-6E8A-4147-A177-3AD203B41FA5}">
                      <a16:colId xmlns:a16="http://schemas.microsoft.com/office/drawing/2014/main" val="2899098085"/>
                    </a:ext>
                  </a:extLst>
                </a:gridCol>
                <a:gridCol w="2565581">
                  <a:extLst>
                    <a:ext uri="{9D8B030D-6E8A-4147-A177-3AD203B41FA5}">
                      <a16:colId xmlns:a16="http://schemas.microsoft.com/office/drawing/2014/main" val="20001"/>
                    </a:ext>
                  </a:extLst>
                </a:gridCol>
                <a:gridCol w="2808640">
                  <a:extLst>
                    <a:ext uri="{9D8B030D-6E8A-4147-A177-3AD203B41FA5}">
                      <a16:colId xmlns:a16="http://schemas.microsoft.com/office/drawing/2014/main" val="20002"/>
                    </a:ext>
                  </a:extLst>
                </a:gridCol>
              </a:tblGrid>
              <a:tr h="412186">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1400" dirty="0"/>
                        <a:t>450-1  Copropriétaire  A</a:t>
                      </a:r>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pPr algn="ctr"/>
                      <a:endParaRPr lang="fr-FR" sz="1600" dirty="0"/>
                    </a:p>
                  </a:txBody>
                  <a:tcPr marL="91486" marR="91486" marT="45709" marB="45709">
                    <a:solidFill>
                      <a:schemeClr val="accent2"/>
                    </a:solidFill>
                  </a:tcPr>
                </a:tc>
                <a:tc hMerge="1">
                  <a:txBody>
                    <a:bodyPr/>
                    <a:lstStyle/>
                    <a:p>
                      <a:endParaRPr lang="fr-FR" dirty="0"/>
                    </a:p>
                  </a:txBody>
                  <a:tcPr/>
                </a:tc>
                <a:extLst>
                  <a:ext uri="{0D108BD9-81ED-4DB2-BD59-A6C34878D82A}">
                    <a16:rowId xmlns:a16="http://schemas.microsoft.com/office/drawing/2014/main" val="10000"/>
                  </a:ext>
                </a:extLst>
              </a:tr>
              <a:tr h="329743">
                <a:tc>
                  <a:txBody>
                    <a:bodyPr/>
                    <a:lstStyle/>
                    <a:p>
                      <a:pPr algn="ctr"/>
                      <a:r>
                        <a:rPr lang="fr-FR" sz="1300" b="1" dirty="0"/>
                        <a:t>date</a:t>
                      </a:r>
                    </a:p>
                  </a:txBody>
                  <a:tcPr marL="91486" marR="91486" marT="45709" marB="4570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b="1" dirty="0"/>
                        <a:t>Libellé</a:t>
                      </a:r>
                    </a:p>
                  </a:txBody>
                  <a:tcPr marL="91486" marR="91486" marT="45709" marB="45709"/>
                </a:tc>
                <a:tc>
                  <a:txBody>
                    <a:bodyPr/>
                    <a:lstStyle/>
                    <a:p>
                      <a:pPr algn="ctr"/>
                      <a:r>
                        <a:rPr lang="fr-FR" sz="1300" b="1" dirty="0"/>
                        <a:t>Débit</a:t>
                      </a:r>
                    </a:p>
                  </a:txBody>
                  <a:tcPr marL="91486" marR="91486" marT="45709" marB="45709"/>
                </a:tc>
                <a:tc>
                  <a:txBody>
                    <a:bodyPr/>
                    <a:lstStyle/>
                    <a:p>
                      <a:pPr algn="ctr"/>
                      <a:r>
                        <a:rPr lang="fr-FR" sz="1300" b="1" dirty="0"/>
                        <a:t>Crédit</a:t>
                      </a:r>
                    </a:p>
                  </a:txBody>
                  <a:tcPr marL="91486" marR="91486" marT="45709" marB="45709"/>
                </a:tc>
                <a:extLst>
                  <a:ext uri="{0D108BD9-81ED-4DB2-BD59-A6C34878D82A}">
                    <a16:rowId xmlns:a16="http://schemas.microsoft.com/office/drawing/2014/main" val="10001"/>
                  </a:ext>
                </a:extLst>
              </a:tr>
              <a:tr h="399247">
                <a:tc>
                  <a:txBody>
                    <a:bodyPr/>
                    <a:lstStyle/>
                    <a:p>
                      <a:pPr algn="ctr"/>
                      <a:r>
                        <a:rPr lang="fr-FR" sz="1200" dirty="0"/>
                        <a:t>01/01/2025</a:t>
                      </a:r>
                    </a:p>
                  </a:txBody>
                  <a:tcPr marL="91486" marR="91486" marT="45709" marB="45709">
                    <a:solidFill>
                      <a:schemeClr val="accent6">
                        <a:lumMod val="40000"/>
                        <a:lumOff val="60000"/>
                      </a:schemeClr>
                    </a:solidFill>
                  </a:tcPr>
                </a:tc>
                <a:tc>
                  <a:txBody>
                    <a:bodyPr/>
                    <a:lstStyle/>
                    <a:p>
                      <a:pPr algn="ctr"/>
                      <a:r>
                        <a:rPr lang="fr-FR" sz="1200" dirty="0"/>
                        <a:t>Provision de charges courantes 1</a:t>
                      </a:r>
                      <a:r>
                        <a:rPr lang="fr-FR" sz="1200" baseline="30000" dirty="0"/>
                        <a:t>er</a:t>
                      </a:r>
                      <a:r>
                        <a:rPr lang="fr-FR" sz="1200" dirty="0"/>
                        <a:t> trimestre</a:t>
                      </a:r>
                    </a:p>
                  </a:txBody>
                  <a:tcPr marL="91486" marR="91486" marT="45709" marB="45709">
                    <a:solidFill>
                      <a:schemeClr val="accent6">
                        <a:lumMod val="40000"/>
                        <a:lumOff val="60000"/>
                      </a:schemeClr>
                    </a:solidFill>
                  </a:tcPr>
                </a:tc>
                <a:tc>
                  <a:txBody>
                    <a:bodyPr/>
                    <a:lstStyle/>
                    <a:p>
                      <a:pPr algn="ctr"/>
                      <a:r>
                        <a:rPr lang="fr-FR" sz="1500" b="1" dirty="0">
                          <a:solidFill>
                            <a:srgbClr val="0070C0"/>
                          </a:solidFill>
                        </a:rPr>
                        <a:t>250€</a:t>
                      </a:r>
                    </a:p>
                  </a:txBody>
                  <a:tcPr marL="91486" marR="91486" marT="45709" marB="45709">
                    <a:solidFill>
                      <a:schemeClr val="accent6">
                        <a:lumMod val="40000"/>
                        <a:lumOff val="60000"/>
                      </a:schemeClr>
                    </a:solidFill>
                  </a:tcPr>
                </a:tc>
                <a:tc>
                  <a:txBody>
                    <a:bodyPr/>
                    <a:lstStyle/>
                    <a:p>
                      <a:pPr algn="ctr"/>
                      <a:endParaRPr lang="fr-FR" sz="1500" dirty="0"/>
                    </a:p>
                  </a:txBody>
                  <a:tcPr marL="91486" marR="91486" marT="45709" marB="45709">
                    <a:solidFill>
                      <a:schemeClr val="accent6">
                        <a:lumMod val="40000"/>
                        <a:lumOff val="60000"/>
                      </a:schemeClr>
                    </a:solidFill>
                  </a:tcPr>
                </a:tc>
                <a:extLst>
                  <a:ext uri="{0D108BD9-81ED-4DB2-BD59-A6C34878D82A}">
                    <a16:rowId xmlns:a16="http://schemas.microsoft.com/office/drawing/2014/main" val="3161875994"/>
                  </a:ext>
                </a:extLst>
              </a:tr>
              <a:tr h="399247">
                <a:tc>
                  <a:txBody>
                    <a:bodyPr/>
                    <a:lstStyle/>
                    <a:p>
                      <a:pPr algn="ctr"/>
                      <a:r>
                        <a:rPr lang="fr-FR" sz="1200" dirty="0"/>
                        <a:t>01/02/2025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1</a:t>
                      </a:r>
                      <a:r>
                        <a:rPr lang="fr-FR" sz="1200" baseline="30000" dirty="0">
                          <a:solidFill>
                            <a:srgbClr val="FF0000"/>
                          </a:solidFill>
                        </a:rPr>
                        <a:t>er</a:t>
                      </a:r>
                      <a:r>
                        <a:rPr lang="fr-FR" sz="1200" dirty="0">
                          <a:solidFill>
                            <a:srgbClr val="FF0000"/>
                          </a:solidFill>
                        </a:rPr>
                        <a:t> appel 25%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2 000€</a:t>
                      </a:r>
                    </a:p>
                  </a:txBody>
                  <a:tcPr marL="91486" marR="91486" marT="45709" marB="45709">
                    <a:solidFill>
                      <a:schemeClr val="accent2">
                        <a:lumMod val="60000"/>
                        <a:lumOff val="40000"/>
                      </a:schemeClr>
                    </a:solidFill>
                  </a:tcPr>
                </a:tc>
                <a:tc>
                  <a:txBody>
                    <a:bodyPr/>
                    <a:lstStyle/>
                    <a:p>
                      <a:pPr algn="ctr"/>
                      <a:endParaRPr lang="fr-FR" sz="1500" dirty="0"/>
                    </a:p>
                  </a:txBody>
                  <a:tcPr marL="91486" marR="91486" marT="45709" marB="45709">
                    <a:solidFill>
                      <a:schemeClr val="accent2">
                        <a:lumMod val="60000"/>
                        <a:lumOff val="40000"/>
                      </a:schemeClr>
                    </a:solidFill>
                  </a:tcPr>
                </a:tc>
                <a:extLst>
                  <a:ext uri="{0D108BD9-81ED-4DB2-BD59-A6C34878D82A}">
                    <a16:rowId xmlns:a16="http://schemas.microsoft.com/office/drawing/2014/main" val="4105994672"/>
                  </a:ext>
                </a:extLst>
              </a:tr>
              <a:tr h="329743">
                <a:tc>
                  <a:txBody>
                    <a:bodyPr/>
                    <a:lstStyle/>
                    <a:p>
                      <a:pPr algn="ctr"/>
                      <a:r>
                        <a:rPr lang="fr-FR" sz="1200" dirty="0"/>
                        <a:t>01/04/2025</a:t>
                      </a:r>
                    </a:p>
                  </a:txBody>
                  <a:tcPr marL="91486" marR="91486" marT="45709" marB="45709">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Provision de charges courantes</a:t>
                      </a:r>
                      <a:r>
                        <a:rPr lang="fr-FR" sz="1200" baseline="30000" dirty="0"/>
                        <a:t>2eme</a:t>
                      </a:r>
                      <a:r>
                        <a:rPr lang="fr-FR" sz="1200" dirty="0"/>
                        <a:t> trimestre</a:t>
                      </a:r>
                    </a:p>
                  </a:txBody>
                  <a:tcPr marL="91486" marR="91486" marT="45709" marB="45709">
                    <a:solidFill>
                      <a:schemeClr val="accent6">
                        <a:lumMod val="60000"/>
                        <a:lumOff val="40000"/>
                      </a:schemeClr>
                    </a:solidFill>
                  </a:tcPr>
                </a:tc>
                <a:tc>
                  <a:txBody>
                    <a:bodyPr/>
                    <a:lstStyle/>
                    <a:p>
                      <a:pPr algn="ctr"/>
                      <a:r>
                        <a:rPr lang="fr-FR" sz="1500" b="1" dirty="0">
                          <a:solidFill>
                            <a:srgbClr val="0070C0"/>
                          </a:solidFill>
                        </a:rPr>
                        <a:t>250€</a:t>
                      </a:r>
                    </a:p>
                  </a:txBody>
                  <a:tcPr marL="91486" marR="91486" marT="45709" marB="45709">
                    <a:solidFill>
                      <a:schemeClr val="accent6">
                        <a:lumMod val="60000"/>
                        <a:lumOff val="40000"/>
                      </a:schemeClr>
                    </a:solidFill>
                  </a:tcPr>
                </a:tc>
                <a:tc>
                  <a:txBody>
                    <a:bodyPr/>
                    <a:lstStyle/>
                    <a:p>
                      <a:pPr algn="ctr"/>
                      <a:endParaRPr lang="fr-FR" sz="1500" dirty="0"/>
                    </a:p>
                  </a:txBody>
                  <a:tcPr marL="91486" marR="91486" marT="45709" marB="45709">
                    <a:solidFill>
                      <a:schemeClr val="accent6">
                        <a:lumMod val="60000"/>
                        <a:lumOff val="40000"/>
                      </a:schemeClr>
                    </a:solidFill>
                  </a:tcPr>
                </a:tc>
                <a:extLst>
                  <a:ext uri="{0D108BD9-81ED-4DB2-BD59-A6C34878D82A}">
                    <a16:rowId xmlns:a16="http://schemas.microsoft.com/office/drawing/2014/main" val="3241939236"/>
                  </a:ext>
                </a:extLst>
              </a:tr>
              <a:tr h="329743">
                <a:tc>
                  <a:txBody>
                    <a:bodyPr/>
                    <a:lstStyle/>
                    <a:p>
                      <a:pPr algn="ctr"/>
                      <a:r>
                        <a:rPr lang="fr-FR" sz="1200" dirty="0"/>
                        <a:t>01/04/2025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2eme</a:t>
                      </a:r>
                      <a:r>
                        <a:rPr lang="fr-FR" sz="1200" dirty="0">
                          <a:solidFill>
                            <a:srgbClr val="FF0000"/>
                          </a:solidFill>
                        </a:rPr>
                        <a:t> appel 12,5%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1 000€</a:t>
                      </a:r>
                    </a:p>
                  </a:txBody>
                  <a:tcPr marL="91486" marR="91486" marT="45709" marB="45709">
                    <a:solidFill>
                      <a:schemeClr val="accent2">
                        <a:lumMod val="60000"/>
                        <a:lumOff val="40000"/>
                      </a:schemeClr>
                    </a:solidFill>
                  </a:tcPr>
                </a:tc>
                <a:tc>
                  <a:txBody>
                    <a:bodyPr/>
                    <a:lstStyle/>
                    <a:p>
                      <a:pPr algn="ctr"/>
                      <a:endParaRPr lang="fr-FR" sz="1500" dirty="0">
                        <a:solidFill>
                          <a:srgbClr val="FF0000"/>
                        </a:solidFill>
                      </a:endParaRPr>
                    </a:p>
                  </a:txBody>
                  <a:tcPr marL="91486" marR="91486" marT="45709" marB="45709">
                    <a:solidFill>
                      <a:schemeClr val="accent2">
                        <a:lumMod val="60000"/>
                        <a:lumOff val="40000"/>
                      </a:schemeClr>
                    </a:solidFill>
                  </a:tcPr>
                </a:tc>
                <a:extLst>
                  <a:ext uri="{0D108BD9-81ED-4DB2-BD59-A6C34878D82A}">
                    <a16:rowId xmlns:a16="http://schemas.microsoft.com/office/drawing/2014/main" val="10002"/>
                  </a:ext>
                </a:extLst>
              </a:tr>
              <a:tr h="329743">
                <a:tc>
                  <a:txBody>
                    <a:bodyPr/>
                    <a:lstStyle/>
                    <a:p>
                      <a:pPr algn="ctr"/>
                      <a:r>
                        <a:rPr lang="fr-FR" sz="1200" dirty="0"/>
                        <a:t>01/06/2025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3eme</a:t>
                      </a:r>
                      <a:r>
                        <a:rPr lang="fr-FR" sz="1200" dirty="0">
                          <a:solidFill>
                            <a:srgbClr val="FF0000"/>
                          </a:solidFill>
                        </a:rPr>
                        <a:t> appel 18,75%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1 500€</a:t>
                      </a:r>
                    </a:p>
                  </a:txBody>
                  <a:tcPr marL="91486" marR="91486" marT="45709" marB="45709">
                    <a:solidFill>
                      <a:schemeClr val="accent2">
                        <a:lumMod val="60000"/>
                        <a:lumOff val="40000"/>
                      </a:schemeClr>
                    </a:solidFill>
                  </a:tcPr>
                </a:tc>
                <a:tc>
                  <a:txBody>
                    <a:bodyPr/>
                    <a:lstStyle/>
                    <a:p>
                      <a:pPr algn="ctr"/>
                      <a:endParaRPr lang="fr-FR" sz="1500" dirty="0"/>
                    </a:p>
                  </a:txBody>
                  <a:tcPr marL="91486" marR="91486" marT="45709" marB="45709">
                    <a:solidFill>
                      <a:schemeClr val="accent2">
                        <a:lumMod val="60000"/>
                        <a:lumOff val="40000"/>
                      </a:schemeClr>
                    </a:solidFill>
                  </a:tcPr>
                </a:tc>
                <a:extLst>
                  <a:ext uri="{0D108BD9-81ED-4DB2-BD59-A6C34878D82A}">
                    <a16:rowId xmlns:a16="http://schemas.microsoft.com/office/drawing/2014/main" val="138700597"/>
                  </a:ext>
                </a:extLst>
              </a:tr>
              <a:tr h="329743">
                <a:tc>
                  <a:txBody>
                    <a:bodyPr/>
                    <a:lstStyle/>
                    <a:p>
                      <a:pPr algn="ctr"/>
                      <a:r>
                        <a:rPr lang="fr-FR" sz="1200" dirty="0"/>
                        <a:t>01/07/2025</a:t>
                      </a:r>
                    </a:p>
                  </a:txBody>
                  <a:tcPr marL="91486" marR="91486" marT="45709" marB="45709">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Provision de charges courantes</a:t>
                      </a:r>
                      <a:r>
                        <a:rPr lang="fr-FR" sz="1200" baseline="30000" dirty="0"/>
                        <a:t>3eme</a:t>
                      </a:r>
                      <a:r>
                        <a:rPr lang="fr-FR" sz="1200" dirty="0"/>
                        <a:t> trimestre</a:t>
                      </a:r>
                    </a:p>
                  </a:txBody>
                  <a:tcPr marL="91486" marR="91486" marT="45709" marB="45709">
                    <a:solidFill>
                      <a:schemeClr val="accent6">
                        <a:lumMod val="60000"/>
                        <a:lumOff val="40000"/>
                      </a:schemeClr>
                    </a:solidFill>
                  </a:tcPr>
                </a:tc>
                <a:tc>
                  <a:txBody>
                    <a:bodyPr/>
                    <a:lstStyle/>
                    <a:p>
                      <a:pPr algn="ctr"/>
                      <a:r>
                        <a:rPr lang="fr-FR" sz="1500" b="1" dirty="0">
                          <a:solidFill>
                            <a:srgbClr val="0070C0"/>
                          </a:solidFill>
                        </a:rPr>
                        <a:t>250€</a:t>
                      </a:r>
                    </a:p>
                  </a:txBody>
                  <a:tcPr marL="91486" marR="91486" marT="45709" marB="45709">
                    <a:solidFill>
                      <a:schemeClr val="accent6">
                        <a:lumMod val="60000"/>
                        <a:lumOff val="40000"/>
                      </a:schemeClr>
                    </a:solidFill>
                  </a:tcPr>
                </a:tc>
                <a:tc>
                  <a:txBody>
                    <a:bodyPr/>
                    <a:lstStyle/>
                    <a:p>
                      <a:pPr algn="ctr"/>
                      <a:endParaRPr lang="fr-FR" sz="1500" dirty="0"/>
                    </a:p>
                  </a:txBody>
                  <a:tcPr marL="91486" marR="91486" marT="45709" marB="45709">
                    <a:solidFill>
                      <a:schemeClr val="accent6">
                        <a:lumMod val="60000"/>
                        <a:lumOff val="40000"/>
                      </a:schemeClr>
                    </a:solidFill>
                  </a:tcPr>
                </a:tc>
                <a:extLst>
                  <a:ext uri="{0D108BD9-81ED-4DB2-BD59-A6C34878D82A}">
                    <a16:rowId xmlns:a16="http://schemas.microsoft.com/office/drawing/2014/main" val="3425207858"/>
                  </a:ext>
                </a:extLst>
              </a:tr>
              <a:tr h="329743">
                <a:tc>
                  <a:txBody>
                    <a:bodyPr/>
                    <a:lstStyle/>
                    <a:p>
                      <a:pPr algn="ctr"/>
                      <a:r>
                        <a:rPr lang="fr-FR" sz="1200" dirty="0"/>
                        <a:t>01/09/2025</a:t>
                      </a:r>
                    </a:p>
                  </a:txBody>
                  <a:tcPr marL="91486" marR="91486" marT="45709" marB="45709">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4eme</a:t>
                      </a:r>
                      <a:r>
                        <a:rPr lang="fr-FR" sz="1200" dirty="0">
                          <a:solidFill>
                            <a:srgbClr val="FF0000"/>
                          </a:solidFill>
                        </a:rPr>
                        <a:t> appel 25%</a:t>
                      </a:r>
                    </a:p>
                  </a:txBody>
                  <a:tcPr marL="91486" marR="91486" marT="45709" marB="45709">
                    <a:solidFill>
                      <a:schemeClr val="accent2">
                        <a:lumMod val="60000"/>
                        <a:lumOff val="40000"/>
                      </a:schemeClr>
                    </a:solidFill>
                  </a:tcPr>
                </a:tc>
                <a:tc>
                  <a:txBody>
                    <a:bodyPr/>
                    <a:lstStyle/>
                    <a:p>
                      <a:pPr algn="ctr"/>
                      <a:r>
                        <a:rPr lang="fr-FR" sz="1500" b="1" dirty="0">
                          <a:solidFill>
                            <a:srgbClr val="C00000"/>
                          </a:solidFill>
                        </a:rPr>
                        <a:t>2 000€</a:t>
                      </a:r>
                    </a:p>
                  </a:txBody>
                  <a:tcPr marL="91486" marR="91486" marT="45709" marB="45709">
                    <a:solidFill>
                      <a:schemeClr val="accent2">
                        <a:lumMod val="60000"/>
                        <a:lumOff val="40000"/>
                      </a:schemeClr>
                    </a:solidFill>
                  </a:tcPr>
                </a:tc>
                <a:tc>
                  <a:txBody>
                    <a:bodyPr/>
                    <a:lstStyle/>
                    <a:p>
                      <a:pPr algn="ctr"/>
                      <a:endParaRPr lang="fr-FR" sz="1500" dirty="0"/>
                    </a:p>
                  </a:txBody>
                  <a:tcPr marL="91486" marR="91486" marT="45709" marB="45709">
                    <a:solidFill>
                      <a:schemeClr val="accent2">
                        <a:lumMod val="60000"/>
                        <a:lumOff val="40000"/>
                      </a:schemeClr>
                    </a:solidFill>
                  </a:tcPr>
                </a:tc>
                <a:extLst>
                  <a:ext uri="{0D108BD9-81ED-4DB2-BD59-A6C34878D82A}">
                    <a16:rowId xmlns:a16="http://schemas.microsoft.com/office/drawing/2014/main" val="1113455657"/>
                  </a:ext>
                </a:extLst>
              </a:tr>
              <a:tr h="329743">
                <a:tc>
                  <a:txBody>
                    <a:bodyPr/>
                    <a:lstStyle/>
                    <a:p>
                      <a:pPr algn="ctr"/>
                      <a:r>
                        <a:rPr lang="fr-FR" sz="1200" dirty="0"/>
                        <a:t>01/10/2025</a:t>
                      </a:r>
                    </a:p>
                  </a:txBody>
                  <a:tcPr marL="91486" marR="91486" marT="45709" marB="45709">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Provision de charges courantes </a:t>
                      </a:r>
                      <a:r>
                        <a:rPr lang="fr-FR" sz="1200" baseline="30000" dirty="0"/>
                        <a:t>4eme</a:t>
                      </a:r>
                      <a:r>
                        <a:rPr lang="fr-FR" sz="1200" dirty="0"/>
                        <a:t> trimestre</a:t>
                      </a:r>
                    </a:p>
                  </a:txBody>
                  <a:tcPr marL="91486" marR="91486" marT="45709" marB="45709">
                    <a:solidFill>
                      <a:schemeClr val="accent6">
                        <a:lumMod val="60000"/>
                        <a:lumOff val="40000"/>
                      </a:schemeClr>
                    </a:solidFill>
                  </a:tcPr>
                </a:tc>
                <a:tc>
                  <a:txBody>
                    <a:bodyPr/>
                    <a:lstStyle/>
                    <a:p>
                      <a:pPr algn="ctr"/>
                      <a:r>
                        <a:rPr lang="fr-FR" sz="1500" b="1" dirty="0">
                          <a:solidFill>
                            <a:schemeClr val="accent1">
                              <a:lumMod val="75000"/>
                            </a:schemeClr>
                          </a:solidFill>
                        </a:rPr>
                        <a:t>250€</a:t>
                      </a:r>
                    </a:p>
                  </a:txBody>
                  <a:tcPr marL="91486" marR="91486" marT="45709" marB="45709">
                    <a:solidFill>
                      <a:schemeClr val="accent6">
                        <a:lumMod val="60000"/>
                        <a:lumOff val="40000"/>
                      </a:schemeClr>
                    </a:solidFill>
                  </a:tcPr>
                </a:tc>
                <a:tc>
                  <a:txBody>
                    <a:bodyPr/>
                    <a:lstStyle/>
                    <a:p>
                      <a:pPr algn="ctr"/>
                      <a:endParaRPr lang="fr-FR" sz="1500" dirty="0"/>
                    </a:p>
                  </a:txBody>
                  <a:tcPr marL="91486" marR="91486" marT="45709" marB="45709">
                    <a:solidFill>
                      <a:schemeClr val="accent6">
                        <a:lumMod val="60000"/>
                        <a:lumOff val="40000"/>
                      </a:schemeClr>
                    </a:solidFill>
                  </a:tcPr>
                </a:tc>
                <a:extLst>
                  <a:ext uri="{0D108BD9-81ED-4DB2-BD59-A6C34878D82A}">
                    <a16:rowId xmlns:a16="http://schemas.microsoft.com/office/drawing/2014/main" val="669652300"/>
                  </a:ext>
                </a:extLst>
              </a:tr>
              <a:tr h="329743">
                <a:tc>
                  <a:txBody>
                    <a:bodyPr/>
                    <a:lstStyle/>
                    <a:p>
                      <a:pPr algn="ctr"/>
                      <a:r>
                        <a:rPr lang="fr-FR" sz="1200" dirty="0"/>
                        <a:t>01/11/2025</a:t>
                      </a:r>
                    </a:p>
                  </a:txBody>
                  <a:tcPr marL="91486" marR="91486" marT="45709" marB="45709">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rgbClr val="FF0000"/>
                          </a:solidFill>
                        </a:rPr>
                        <a:t>Provision de charges travaux ascenseur </a:t>
                      </a:r>
                      <a:r>
                        <a:rPr lang="fr-FR" sz="1200" baseline="30000" dirty="0">
                          <a:solidFill>
                            <a:srgbClr val="FF0000"/>
                          </a:solidFill>
                        </a:rPr>
                        <a:t>5eme</a:t>
                      </a:r>
                      <a:r>
                        <a:rPr lang="fr-FR" sz="1200" dirty="0">
                          <a:solidFill>
                            <a:srgbClr val="FF0000"/>
                          </a:solidFill>
                        </a:rPr>
                        <a:t> appel 18,75%</a:t>
                      </a:r>
                    </a:p>
                  </a:txBody>
                  <a:tcPr marL="91486" marR="91486" marT="45709" marB="45709">
                    <a:solidFill>
                      <a:schemeClr val="accent2">
                        <a:lumMod val="40000"/>
                        <a:lumOff val="60000"/>
                      </a:schemeClr>
                    </a:solidFill>
                  </a:tcPr>
                </a:tc>
                <a:tc>
                  <a:txBody>
                    <a:bodyPr/>
                    <a:lstStyle/>
                    <a:p>
                      <a:pPr algn="ctr"/>
                      <a:r>
                        <a:rPr lang="fr-FR" sz="1500" b="1" dirty="0">
                          <a:solidFill>
                            <a:srgbClr val="C00000"/>
                          </a:solidFill>
                        </a:rPr>
                        <a:t>1 500€</a:t>
                      </a:r>
                    </a:p>
                  </a:txBody>
                  <a:tcPr marL="91486" marR="91486" marT="45709" marB="45709">
                    <a:solidFill>
                      <a:schemeClr val="accent2">
                        <a:lumMod val="40000"/>
                        <a:lumOff val="60000"/>
                      </a:schemeClr>
                    </a:solidFill>
                  </a:tcPr>
                </a:tc>
                <a:tc>
                  <a:txBody>
                    <a:bodyPr/>
                    <a:lstStyle/>
                    <a:p>
                      <a:pPr algn="ctr"/>
                      <a:endParaRPr lang="fr-FR" sz="1500" b="1" dirty="0">
                        <a:solidFill>
                          <a:srgbClr val="C00000"/>
                        </a:solidFill>
                      </a:endParaRPr>
                    </a:p>
                  </a:txBody>
                  <a:tcPr marL="91486" marR="91486" marT="45709" marB="45709">
                    <a:solidFill>
                      <a:schemeClr val="accent2">
                        <a:lumMod val="40000"/>
                        <a:lumOff val="60000"/>
                      </a:schemeClr>
                    </a:solidFill>
                  </a:tcPr>
                </a:tc>
                <a:extLst>
                  <a:ext uri="{0D108BD9-81ED-4DB2-BD59-A6C34878D82A}">
                    <a16:rowId xmlns:a16="http://schemas.microsoft.com/office/drawing/2014/main" val="2853401765"/>
                  </a:ext>
                </a:extLst>
              </a:tr>
              <a:tr h="338332">
                <a:tc gridSpan="2">
                  <a:txBody>
                    <a:bodyPr/>
                    <a:lstStyle/>
                    <a:p>
                      <a:pPr algn="ctr"/>
                      <a:r>
                        <a:rPr lang="fr-FR" sz="2400" b="1" dirty="0"/>
                        <a:t>Solde </a:t>
                      </a:r>
                    </a:p>
                  </a:txBody>
                  <a:tcPr marL="91486" marR="91486" marT="45709" marB="45709">
                    <a:solidFill>
                      <a:schemeClr val="accent6">
                        <a:lumMod val="60000"/>
                        <a:lumOff val="40000"/>
                      </a:schemeClr>
                    </a:solidFill>
                  </a:tcPr>
                </a:tc>
                <a:tc hMerge="1">
                  <a:txBody>
                    <a:bodyPr/>
                    <a:lstStyle/>
                    <a:p>
                      <a:endParaRPr lang="fr-FR" sz="1600" dirty="0"/>
                    </a:p>
                  </a:txBody>
                  <a:tcPr marL="91486" marR="91486" marT="45709" marB="45709"/>
                </a:tc>
                <a:tc>
                  <a:txBody>
                    <a:bodyPr/>
                    <a:lstStyle/>
                    <a:p>
                      <a:pPr algn="ctr"/>
                      <a:r>
                        <a:rPr lang="fr-FR" sz="2400" b="1" dirty="0">
                          <a:solidFill>
                            <a:srgbClr val="C00000"/>
                          </a:solidFill>
                        </a:rPr>
                        <a:t>9 000 €</a:t>
                      </a:r>
                    </a:p>
                  </a:txBody>
                  <a:tcPr marL="91486" marR="91486" marT="45709" marB="45709">
                    <a:solidFill>
                      <a:schemeClr val="accent6">
                        <a:lumMod val="60000"/>
                        <a:lumOff val="40000"/>
                      </a:schemeClr>
                    </a:solidFill>
                  </a:tcPr>
                </a:tc>
                <a:tc>
                  <a:txBody>
                    <a:bodyPr/>
                    <a:lstStyle/>
                    <a:p>
                      <a:pPr algn="ctr"/>
                      <a:endParaRPr lang="fr-FR" sz="2400" b="1" dirty="0">
                        <a:solidFill>
                          <a:srgbClr val="C00000"/>
                        </a:solidFill>
                      </a:endParaRPr>
                    </a:p>
                  </a:txBody>
                  <a:tcPr marL="91486" marR="91486" marT="45709" marB="45709">
                    <a:solidFill>
                      <a:schemeClr val="accent6">
                        <a:lumMod val="60000"/>
                        <a:lumOff val="40000"/>
                      </a:schemeClr>
                    </a:solidFill>
                  </a:tcPr>
                </a:tc>
                <a:extLst>
                  <a:ext uri="{0D108BD9-81ED-4DB2-BD59-A6C34878D82A}">
                    <a16:rowId xmlns:a16="http://schemas.microsoft.com/office/drawing/2014/main" val="10004"/>
                  </a:ext>
                </a:extLst>
              </a:tr>
            </a:tbl>
          </a:graphicData>
        </a:graphic>
      </p:graphicFrame>
      <p:pic>
        <p:nvPicPr>
          <p:cNvPr id="2" name="Image 1">
            <a:extLst>
              <a:ext uri="{FF2B5EF4-FFF2-40B4-BE49-F238E27FC236}">
                <a16:creationId xmlns:a16="http://schemas.microsoft.com/office/drawing/2014/main" id="{99F45D4F-A451-ED52-8864-65155D45D5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8140" y="85607"/>
            <a:ext cx="653637" cy="640283"/>
          </a:xfrm>
          <a:prstGeom prst="rect">
            <a:avLst/>
          </a:prstGeom>
        </p:spPr>
      </p:pic>
    </p:spTree>
    <p:extLst>
      <p:ext uri="{BB962C8B-B14F-4D97-AF65-F5344CB8AC3E}">
        <p14:creationId xmlns:p14="http://schemas.microsoft.com/office/powerpoint/2010/main" val="2757696741"/>
      </p:ext>
    </p:extLst>
  </p:cSld>
  <p:clrMapOvr>
    <a:masterClrMapping/>
  </p:clrMapOvr>
</p:sld>
</file>

<file path=ppt/theme/theme1.xml><?xml version="1.0" encoding="utf-8"?>
<a:theme xmlns:a="http://schemas.openxmlformats.org/drawingml/2006/main" name="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marL="285750" indent="-285750" defTabSz="457200">
          <a:buFontTx/>
          <a:buChar char="-"/>
          <a:defRPr sz="2000"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1744</TotalTime>
  <Words>1600</Words>
  <Application>Microsoft Office PowerPoint</Application>
  <PresentationFormat>Grand écran</PresentationFormat>
  <Paragraphs>406</Paragraphs>
  <Slides>16</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16</vt:i4>
      </vt:variant>
    </vt:vector>
  </HeadingPairs>
  <TitlesOfParts>
    <vt:vector size="25" baseType="lpstr">
      <vt:lpstr>Arial</vt:lpstr>
      <vt:lpstr>Arial Black</vt:lpstr>
      <vt:lpstr>Arial Rounded MT Bold</vt:lpstr>
      <vt:lpstr>Calibri</vt:lpstr>
      <vt:lpstr>Calibri Light</vt:lpstr>
      <vt:lpstr>Wingdings</vt:lpstr>
      <vt:lpstr>Wingdings 3</vt:lpstr>
      <vt:lpstr>Nouvelle présentation</vt:lpstr>
      <vt:lpstr>1_Thème Office</vt:lpstr>
      <vt:lpstr>Présentation PowerPoint</vt:lpstr>
      <vt:lpstr>L’exigibilité des appels de fonds et l’approbation des comptes   </vt:lpstr>
      <vt:lpstr>      I.- Pour faire face aux dépenses courantes de maintenance, de fonctionnement et d'administration des parties communes et équipements communs de l'immeuble, le syndicat des copropriétaires vote, chaque année, un budget prévisionnel. L'assemblée générale des copropriétaires appelée à voter le budget prévisionnel est réunie dans un délai de six mois à compter du dernier jour de l'exercice comptable précédent.  Les copropriétaires versent au syndicat des provisions égales au quart du budget voté. Toutefois, l'assemblée générale peut fixer des modalités différentes.  La provision est exigible le premier jour de chaque trimestre ou le premier jour de la période fixée par l'assemblée générale.             </vt:lpstr>
      <vt:lpstr>            </vt:lpstr>
      <vt:lpstr>   II.- Ne sont pas comprises dans le budget prévisionnel les dépenses du syndicat pour travaux, dont la liste est fixée par décret en Conseil d'Etat.   Les sommes afférentes à ces dépenses sont exigibles selon les modalités votées par l'assemblée générale.             </vt:lpstr>
      <vt:lpstr>                </vt:lpstr>
      <vt:lpstr>      Les charges sont les dépenses incombant définitivement aux copropriétaires, chacun pour sa quote-part.   -L'approbation des comptes du syndicat par l'assemblée générale ne constitue pas une approbation du compte individuel de chacun des copropriétaires.  Au sens et pour l'application des règles comptables du syndicat :  - sont nommées provisions sur charges les sommes versées ou à verser en attente du solde définitif qui résultera de l'approbation des comptes du syndicat.   </vt:lpstr>
      <vt:lpstr>          </vt:lpstr>
      <vt:lpstr>Présentation PowerPoint</vt:lpstr>
      <vt:lpstr>Présentation PowerPoint</vt:lpstr>
      <vt:lpstr>Présentation PowerPoint</vt:lpstr>
      <vt:lpstr>  </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creator>
  <cp:lastModifiedBy>suivi</cp:lastModifiedBy>
  <cp:revision>3</cp:revision>
  <dcterms:created xsi:type="dcterms:W3CDTF">2025-03-31T09:30:18Z</dcterms:created>
  <dcterms:modified xsi:type="dcterms:W3CDTF">2025-04-03T14:27:00Z</dcterms:modified>
</cp:coreProperties>
</file>